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72" r:id="rId5"/>
    <p:sldId id="259" r:id="rId6"/>
    <p:sldId id="260" r:id="rId7"/>
    <p:sldId id="264" r:id="rId8"/>
    <p:sldId id="267" r:id="rId9"/>
    <p:sldId id="266" r:id="rId10"/>
    <p:sldId id="268" r:id="rId11"/>
    <p:sldId id="269" r:id="rId12"/>
    <p:sldId id="261" r:id="rId13"/>
    <p:sldId id="270" r:id="rId14"/>
    <p:sldId id="273" r:id="rId15"/>
    <p:sldId id="262" r:id="rId16"/>
    <p:sldId id="26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9" d="100"/>
          <a:sy n="79" d="100"/>
        </p:scale>
        <p:origin x="77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wm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wmf>
</file>

<file path=ppt/media/image29.wmf>
</file>

<file path=ppt/media/image3.wmf>
</file>

<file path=ppt/media/image30.png>
</file>

<file path=ppt/media/image31.png>
</file>

<file path=ppt/media/image4.png>
</file>

<file path=ppt/media/image5.png>
</file>

<file path=ppt/media/image6.wm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1618A7-3524-4F05-A0A9-6CE3AF8AB0F6}" type="datetimeFigureOut">
              <a:rPr lang="en-IN" smtClean="0"/>
              <a:t>07-01-2023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232548-FF5A-49A8-A8C7-0E2463F493E0}" type="slidenum">
              <a:rPr lang="en-IN" smtClean="0"/>
              <a:t>‹#›</a:t>
            </a:fld>
            <a:endParaRPr lang="en-IN"/>
          </a:p>
        </p:txBody>
      </p:sp>
    </p:spTree>
    <p:extLst>
      <p:ext uri="{BB962C8B-B14F-4D97-AF65-F5344CB8AC3E}">
        <p14:creationId xmlns:p14="http://schemas.microsoft.com/office/powerpoint/2010/main" val="3141316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AFDFD-C1F6-26C7-A5FA-659DC51985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BA7AEF8-C753-01A1-071B-EC0FBAADF8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64894F5-D872-CCB3-7E1B-ED9FDB5A90BF}"/>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5" name="Footer Placeholder 4">
            <a:extLst>
              <a:ext uri="{FF2B5EF4-FFF2-40B4-BE49-F238E27FC236}">
                <a16:creationId xmlns:a16="http://schemas.microsoft.com/office/drawing/2014/main" id="{70F72267-6EF9-EFBC-2D79-7E06E790C9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A22712-744E-D98D-EF74-8383EE5294E6}"/>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1768881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8A7CB-034F-C955-8DE7-4ED0AA9464E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847267B-92ED-2A7E-7D13-0A981C453BF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9AD04ED-7165-FBF1-8F99-6E2A9B4B4062}"/>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5" name="Footer Placeholder 4">
            <a:extLst>
              <a:ext uri="{FF2B5EF4-FFF2-40B4-BE49-F238E27FC236}">
                <a16:creationId xmlns:a16="http://schemas.microsoft.com/office/drawing/2014/main" id="{346D8C9F-4CB7-C9EF-1977-22B6DD19AF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9964DDC-69E2-E05D-AA22-602B23B89081}"/>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2073592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6D6B68-FD6F-6C10-FA48-15A8A8B8F7D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1C80005-FF3A-23A8-C23A-EE2C42823D7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5BADEE-0476-0280-0D59-FA92DD8796D1}"/>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5" name="Footer Placeholder 4">
            <a:extLst>
              <a:ext uri="{FF2B5EF4-FFF2-40B4-BE49-F238E27FC236}">
                <a16:creationId xmlns:a16="http://schemas.microsoft.com/office/drawing/2014/main" id="{A576D5EE-96C8-82F2-F451-05B44F55AA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31D4D8-C370-A517-E362-8B6123F92647}"/>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1855739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0A804-5CAD-F3CD-D5FB-CB11EF701F9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70D2C2D-9D56-1A11-0DBD-4DDDA36B1E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FAABCA-3C32-AE68-DC7B-4BA846A97696}"/>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5" name="Footer Placeholder 4">
            <a:extLst>
              <a:ext uri="{FF2B5EF4-FFF2-40B4-BE49-F238E27FC236}">
                <a16:creationId xmlns:a16="http://schemas.microsoft.com/office/drawing/2014/main" id="{6E9F9DB6-A583-7FEA-8192-B38AE2566C4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4F8C6CA-D0FA-E98A-CE6F-BF7D5E6C81D3}"/>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22635162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BA10F-7965-75DE-3FAB-0049124410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6B37DB9-783C-7CE0-8C7A-9A866D90B0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09BF3D-3DB4-BE07-D4CE-3B7703D95E0F}"/>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5" name="Footer Placeholder 4">
            <a:extLst>
              <a:ext uri="{FF2B5EF4-FFF2-40B4-BE49-F238E27FC236}">
                <a16:creationId xmlns:a16="http://schemas.microsoft.com/office/drawing/2014/main" id="{F0682B84-BBB0-8BAD-39E1-40A3EE890A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013EDAC-0365-321E-8664-8536C25C3AAC}"/>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3737537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00292-ADF7-D1C0-4054-35A4398F866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A4FB79C-3534-2B2D-F004-F717E09E90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451F821-49A9-59B3-C549-0658759E2F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D784F28-17AE-8BFB-CB3C-0C6A9981B534}"/>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6" name="Footer Placeholder 5">
            <a:extLst>
              <a:ext uri="{FF2B5EF4-FFF2-40B4-BE49-F238E27FC236}">
                <a16:creationId xmlns:a16="http://schemas.microsoft.com/office/drawing/2014/main" id="{7239DD58-A641-CD41-3BC0-C7C6866D8A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5F89AE5-D894-C614-1D0D-7724F22D0176}"/>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3990129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3277D-39B9-F5F0-4349-64ED7FEF8E2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F555401-0162-1C98-3136-098179052C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B613C0-C4F9-9832-440C-9119EE6B5EC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DD279FC-0E7E-38A9-2F0A-D7AF184367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E7CD5B-ED6E-BDD6-8626-8258696BC4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F387870-709A-3E06-31C2-B813C3F88C37}"/>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8" name="Footer Placeholder 7">
            <a:extLst>
              <a:ext uri="{FF2B5EF4-FFF2-40B4-BE49-F238E27FC236}">
                <a16:creationId xmlns:a16="http://schemas.microsoft.com/office/drawing/2014/main" id="{CD55CDD1-E82F-941A-11D2-0B44AB4E846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2FA2694-1B6A-4440-C065-1D00161F63A6}"/>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338930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2F23A-AE6F-02D0-98F6-665C1940C35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C489027-9B6F-9A63-A4E0-68C74F38FB34}"/>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4" name="Footer Placeholder 3">
            <a:extLst>
              <a:ext uri="{FF2B5EF4-FFF2-40B4-BE49-F238E27FC236}">
                <a16:creationId xmlns:a16="http://schemas.microsoft.com/office/drawing/2014/main" id="{CC9BB8A6-7F91-8F8A-9C14-9B4D7A0ED0D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5CEFC53-6CD3-B01C-13BD-D280A0BF4D86}"/>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3739318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27F20C-2809-8608-0300-FCB78B3DFA3E}"/>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3" name="Footer Placeholder 2">
            <a:extLst>
              <a:ext uri="{FF2B5EF4-FFF2-40B4-BE49-F238E27FC236}">
                <a16:creationId xmlns:a16="http://schemas.microsoft.com/office/drawing/2014/main" id="{1699DDEA-2807-9DA3-4030-EEA8C9E2280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EA6221C-3D31-E600-89D8-FE5A50DB5D97}"/>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1058339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5415A-4159-D812-42B8-71866B269C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97A0E86-1B07-117D-208F-C2258E6328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1CEE518-9F3E-4976-0A16-ECC4CC6B63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FC0D89-D798-1575-5F84-6F60CF05D710}"/>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6" name="Footer Placeholder 5">
            <a:extLst>
              <a:ext uri="{FF2B5EF4-FFF2-40B4-BE49-F238E27FC236}">
                <a16:creationId xmlns:a16="http://schemas.microsoft.com/office/drawing/2014/main" id="{C3D1ABC6-4AF4-772C-C405-86E3AEC096F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066F308-7666-2BE8-05DE-631855E98B7D}"/>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2118117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74CD2-613B-1FA4-551A-FBDA937361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E4EDE85-889D-1C97-FEC9-99AD8B5CA7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DFC8C63-D5E7-9A0E-8ADA-82B25ED78B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AF746A-7A0D-C739-8D6C-5B7D7696AB4B}"/>
              </a:ext>
            </a:extLst>
          </p:cNvPr>
          <p:cNvSpPr>
            <a:spLocks noGrp="1"/>
          </p:cNvSpPr>
          <p:nvPr>
            <p:ph type="dt" sz="half" idx="10"/>
          </p:nvPr>
        </p:nvSpPr>
        <p:spPr/>
        <p:txBody>
          <a:bodyPr/>
          <a:lstStyle/>
          <a:p>
            <a:fld id="{8AEF39A0-6A3D-48BA-8C42-A70CF9D344F8}" type="datetimeFigureOut">
              <a:rPr lang="en-IN" smtClean="0"/>
              <a:t>07-01-2023</a:t>
            </a:fld>
            <a:endParaRPr lang="en-IN"/>
          </a:p>
        </p:txBody>
      </p:sp>
      <p:sp>
        <p:nvSpPr>
          <p:cNvPr id="6" name="Footer Placeholder 5">
            <a:extLst>
              <a:ext uri="{FF2B5EF4-FFF2-40B4-BE49-F238E27FC236}">
                <a16:creationId xmlns:a16="http://schemas.microsoft.com/office/drawing/2014/main" id="{500CE05D-5D75-9818-6201-183F21C512A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CEC6F97-05F4-5FE3-1504-50BC8CF60E98}"/>
              </a:ext>
            </a:extLst>
          </p:cNvPr>
          <p:cNvSpPr>
            <a:spLocks noGrp="1"/>
          </p:cNvSpPr>
          <p:nvPr>
            <p:ph type="sldNum" sz="quarter" idx="12"/>
          </p:nvPr>
        </p:nvSpPr>
        <p:spPr/>
        <p:txBody>
          <a:bodyPr/>
          <a:lstStyle/>
          <a:p>
            <a:fld id="{08BB7F83-BF95-4C68-9224-C68FE1F65A83}" type="slidenum">
              <a:rPr lang="en-IN" smtClean="0"/>
              <a:t>‹#›</a:t>
            </a:fld>
            <a:endParaRPr lang="en-IN"/>
          </a:p>
        </p:txBody>
      </p:sp>
    </p:spTree>
    <p:extLst>
      <p:ext uri="{BB962C8B-B14F-4D97-AF65-F5344CB8AC3E}">
        <p14:creationId xmlns:p14="http://schemas.microsoft.com/office/powerpoint/2010/main" val="4251876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0A40E3-4862-AE19-3090-BD6363F89D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0157E0A-68CB-46F9-1041-6A92AB4F27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A325160-E5E3-D57A-FF32-EE652E069F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EF39A0-6A3D-48BA-8C42-A70CF9D344F8}" type="datetimeFigureOut">
              <a:rPr lang="en-IN" smtClean="0"/>
              <a:t>07-01-2023</a:t>
            </a:fld>
            <a:endParaRPr lang="en-IN"/>
          </a:p>
        </p:txBody>
      </p:sp>
      <p:sp>
        <p:nvSpPr>
          <p:cNvPr id="5" name="Footer Placeholder 4">
            <a:extLst>
              <a:ext uri="{FF2B5EF4-FFF2-40B4-BE49-F238E27FC236}">
                <a16:creationId xmlns:a16="http://schemas.microsoft.com/office/drawing/2014/main" id="{A2EF7F79-A225-DCCF-F44C-456331705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1AE380C-3205-8F64-6FFF-F81122B1DA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BB7F83-BF95-4C68-9224-C68FE1F65A83}" type="slidenum">
              <a:rPr lang="en-IN" smtClean="0"/>
              <a:t>‹#›</a:t>
            </a:fld>
            <a:endParaRPr lang="en-IN"/>
          </a:p>
        </p:txBody>
      </p:sp>
    </p:spTree>
    <p:extLst>
      <p:ext uri="{BB962C8B-B14F-4D97-AF65-F5344CB8AC3E}">
        <p14:creationId xmlns:p14="http://schemas.microsoft.com/office/powerpoint/2010/main" val="38209047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29.wmf"/><Relationship Id="rId5" Type="http://schemas.openxmlformats.org/officeDocument/2006/relationships/oleObject" Target="../embeddings/oleObject5.bin"/><Relationship Id="rId4" Type="http://schemas.openxmlformats.org/officeDocument/2006/relationships/image" Target="../media/image28.w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oleObject" Target="../embeddings/oleObject2.bin"/><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wmf"/><Relationship Id="rId10" Type="http://schemas.openxmlformats.org/officeDocument/2006/relationships/image" Target="../media/image7.png"/><Relationship Id="rId4" Type="http://schemas.openxmlformats.org/officeDocument/2006/relationships/oleObject" Target="../embeddings/oleObject1.bin"/><Relationship Id="rId9" Type="http://schemas.openxmlformats.org/officeDocument/2006/relationships/image" Target="../media/image6.wmf"/></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w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815788" y="1558795"/>
            <a:ext cx="10972800" cy="646331"/>
          </a:xfrm>
          <a:prstGeom prst="rect">
            <a:avLst/>
          </a:prstGeom>
          <a:noFill/>
        </p:spPr>
        <p:txBody>
          <a:bodyPr wrap="square" rtlCol="0">
            <a:spAutoFit/>
          </a:bodyPr>
          <a:lstStyle/>
          <a:p>
            <a:r>
              <a:rPr lang="en-IN" sz="3600" dirty="0"/>
              <a:t>CAPITAL BIKESHARE : ANALYZING BIKE RENTAL DEMAND</a:t>
            </a:r>
          </a:p>
        </p:txBody>
      </p:sp>
      <p:sp>
        <p:nvSpPr>
          <p:cNvPr id="6" name="TextBox 5">
            <a:extLst>
              <a:ext uri="{FF2B5EF4-FFF2-40B4-BE49-F238E27FC236}">
                <a16:creationId xmlns:a16="http://schemas.microsoft.com/office/drawing/2014/main" id="{E3F2F02B-8E64-6240-1C6C-01A684C07965}"/>
              </a:ext>
            </a:extLst>
          </p:cNvPr>
          <p:cNvSpPr txBox="1"/>
          <p:nvPr/>
        </p:nvSpPr>
        <p:spPr>
          <a:xfrm>
            <a:off x="5508811" y="2329958"/>
            <a:ext cx="1586754" cy="646331"/>
          </a:xfrm>
          <a:prstGeom prst="rect">
            <a:avLst/>
          </a:prstGeom>
          <a:noFill/>
        </p:spPr>
        <p:txBody>
          <a:bodyPr wrap="square" rtlCol="0">
            <a:spAutoFit/>
          </a:bodyPr>
          <a:lstStyle/>
          <a:p>
            <a:r>
              <a:rPr lang="en-US" sz="3600" dirty="0"/>
              <a:t>B</a:t>
            </a:r>
            <a:r>
              <a:rPr lang="en-IN" sz="3600" dirty="0"/>
              <a:t>Y</a:t>
            </a:r>
          </a:p>
        </p:txBody>
      </p:sp>
      <p:sp>
        <p:nvSpPr>
          <p:cNvPr id="7" name="TextBox 6">
            <a:extLst>
              <a:ext uri="{FF2B5EF4-FFF2-40B4-BE49-F238E27FC236}">
                <a16:creationId xmlns:a16="http://schemas.microsoft.com/office/drawing/2014/main" id="{FC5E82B6-FEBF-1C33-A04E-A8D0BBF97080}"/>
              </a:ext>
            </a:extLst>
          </p:cNvPr>
          <p:cNvSpPr txBox="1"/>
          <p:nvPr/>
        </p:nvSpPr>
        <p:spPr>
          <a:xfrm>
            <a:off x="1918447" y="2976289"/>
            <a:ext cx="8355105" cy="646331"/>
          </a:xfrm>
          <a:prstGeom prst="rect">
            <a:avLst/>
          </a:prstGeom>
          <a:noFill/>
        </p:spPr>
        <p:txBody>
          <a:bodyPr wrap="square" rtlCol="0">
            <a:spAutoFit/>
          </a:bodyPr>
          <a:lstStyle/>
          <a:p>
            <a:r>
              <a:rPr lang="en-US" sz="3600" dirty="0"/>
              <a:t>SYLESH KUMAR PALANICHAMY GOMATHY</a:t>
            </a:r>
            <a:endParaRPr lang="en-IN" sz="3600" dirty="0"/>
          </a:p>
        </p:txBody>
      </p:sp>
    </p:spTree>
    <p:extLst>
      <p:ext uri="{BB962C8B-B14F-4D97-AF65-F5344CB8AC3E}">
        <p14:creationId xmlns:p14="http://schemas.microsoft.com/office/powerpoint/2010/main" val="1907275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88260" y="160302"/>
            <a:ext cx="3998258" cy="369332"/>
          </a:xfrm>
          <a:prstGeom prst="rect">
            <a:avLst/>
          </a:prstGeom>
          <a:noFill/>
        </p:spPr>
        <p:txBody>
          <a:bodyPr wrap="square" rtlCol="0">
            <a:spAutoFit/>
          </a:bodyPr>
          <a:lstStyle/>
          <a:p>
            <a:r>
              <a:rPr lang="en-IN" b="1" i="0" dirty="0">
                <a:solidFill>
                  <a:srgbClr val="212121"/>
                </a:solidFill>
                <a:effectLst/>
                <a:latin typeface="Roboto" panose="02000000000000000000" pitchFamily="2" charset="0"/>
              </a:rPr>
              <a:t>EXPLORATORY DATA ANALYSIS</a:t>
            </a:r>
            <a:r>
              <a:rPr lang="en-IN" dirty="0"/>
              <a:t>:</a:t>
            </a:r>
          </a:p>
        </p:txBody>
      </p:sp>
      <p:pic>
        <p:nvPicPr>
          <p:cNvPr id="2050" name="Picture 2">
            <a:extLst>
              <a:ext uri="{FF2B5EF4-FFF2-40B4-BE49-F238E27FC236}">
                <a16:creationId xmlns:a16="http://schemas.microsoft.com/office/drawing/2014/main" id="{BEEDD5C7-1941-E446-AC75-EF01EA3400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324" y="3670445"/>
            <a:ext cx="11107270" cy="318755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29651C34-6745-948B-4921-5538E38DA4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8884" y="529634"/>
            <a:ext cx="11107269" cy="3187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3583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88260" y="160302"/>
            <a:ext cx="3998258" cy="369332"/>
          </a:xfrm>
          <a:prstGeom prst="rect">
            <a:avLst/>
          </a:prstGeom>
          <a:noFill/>
        </p:spPr>
        <p:txBody>
          <a:bodyPr wrap="square" rtlCol="0">
            <a:spAutoFit/>
          </a:bodyPr>
          <a:lstStyle/>
          <a:p>
            <a:r>
              <a:rPr lang="en-IN" b="1" i="0" dirty="0">
                <a:solidFill>
                  <a:srgbClr val="212121"/>
                </a:solidFill>
                <a:effectLst/>
                <a:latin typeface="Roboto" panose="02000000000000000000" pitchFamily="2" charset="0"/>
              </a:rPr>
              <a:t>EXPLORATORY DATA ANALYSIS</a:t>
            </a:r>
            <a:r>
              <a:rPr lang="en-IN" dirty="0"/>
              <a:t>:</a:t>
            </a:r>
          </a:p>
        </p:txBody>
      </p:sp>
      <p:pic>
        <p:nvPicPr>
          <p:cNvPr id="2" name="Picture 1">
            <a:extLst>
              <a:ext uri="{FF2B5EF4-FFF2-40B4-BE49-F238E27FC236}">
                <a16:creationId xmlns:a16="http://schemas.microsoft.com/office/drawing/2014/main" id="{17F46F4D-9208-4A84-41A6-5133E513695C}"/>
              </a:ext>
            </a:extLst>
          </p:cNvPr>
          <p:cNvPicPr>
            <a:picLocks noChangeAspect="1"/>
          </p:cNvPicPr>
          <p:nvPr/>
        </p:nvPicPr>
        <p:blipFill>
          <a:blip r:embed="rId2"/>
          <a:stretch>
            <a:fillRect/>
          </a:stretch>
        </p:blipFill>
        <p:spPr>
          <a:xfrm>
            <a:off x="503655" y="1439135"/>
            <a:ext cx="5431797" cy="3199141"/>
          </a:xfrm>
          <a:prstGeom prst="rect">
            <a:avLst/>
          </a:prstGeom>
        </p:spPr>
      </p:pic>
      <p:pic>
        <p:nvPicPr>
          <p:cNvPr id="3074" name="Picture 2">
            <a:extLst>
              <a:ext uri="{FF2B5EF4-FFF2-40B4-BE49-F238E27FC236}">
                <a16:creationId xmlns:a16="http://schemas.microsoft.com/office/drawing/2014/main" id="{A991F9F6-1EC3-266D-B8D3-DE168F5B5B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6549" y="1372485"/>
            <a:ext cx="5658130" cy="33324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9724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52401" y="171857"/>
            <a:ext cx="2617693" cy="369332"/>
          </a:xfrm>
          <a:prstGeom prst="rect">
            <a:avLst/>
          </a:prstGeom>
          <a:noFill/>
        </p:spPr>
        <p:txBody>
          <a:bodyPr wrap="square" rtlCol="0">
            <a:spAutoFit/>
          </a:bodyPr>
          <a:lstStyle/>
          <a:p>
            <a:r>
              <a:rPr lang="en-IN" b="1" dirty="0"/>
              <a:t>FEATURE ENGINEERING:</a:t>
            </a:r>
          </a:p>
        </p:txBody>
      </p:sp>
      <p:pic>
        <p:nvPicPr>
          <p:cNvPr id="6" name="Picture 5">
            <a:extLst>
              <a:ext uri="{FF2B5EF4-FFF2-40B4-BE49-F238E27FC236}">
                <a16:creationId xmlns:a16="http://schemas.microsoft.com/office/drawing/2014/main" id="{98681B5A-4696-AD95-88B3-E99D96CE4723}"/>
              </a:ext>
            </a:extLst>
          </p:cNvPr>
          <p:cNvPicPr>
            <a:picLocks noChangeAspect="1"/>
          </p:cNvPicPr>
          <p:nvPr/>
        </p:nvPicPr>
        <p:blipFill>
          <a:blip r:embed="rId2"/>
          <a:stretch>
            <a:fillRect/>
          </a:stretch>
        </p:blipFill>
        <p:spPr>
          <a:xfrm>
            <a:off x="1896035" y="968638"/>
            <a:ext cx="8399929" cy="5532839"/>
          </a:xfrm>
          <a:prstGeom prst="rect">
            <a:avLst/>
          </a:prstGeom>
        </p:spPr>
      </p:pic>
      <p:sp>
        <p:nvSpPr>
          <p:cNvPr id="7" name="TextBox 6">
            <a:extLst>
              <a:ext uri="{FF2B5EF4-FFF2-40B4-BE49-F238E27FC236}">
                <a16:creationId xmlns:a16="http://schemas.microsoft.com/office/drawing/2014/main" id="{9699F3B7-9EF4-2879-0930-E11559D9CC71}"/>
              </a:ext>
            </a:extLst>
          </p:cNvPr>
          <p:cNvSpPr txBox="1"/>
          <p:nvPr/>
        </p:nvSpPr>
        <p:spPr>
          <a:xfrm>
            <a:off x="4705283" y="456242"/>
            <a:ext cx="1964458" cy="369332"/>
          </a:xfrm>
          <a:prstGeom prst="rect">
            <a:avLst/>
          </a:prstGeom>
          <a:noFill/>
        </p:spPr>
        <p:txBody>
          <a:bodyPr wrap="square" rtlCol="0">
            <a:spAutoFit/>
          </a:bodyPr>
          <a:lstStyle/>
          <a:p>
            <a:r>
              <a:rPr lang="en-IN" b="1" dirty="0"/>
              <a:t>Correlation matrix</a:t>
            </a:r>
          </a:p>
        </p:txBody>
      </p:sp>
    </p:spTree>
    <p:extLst>
      <p:ext uri="{BB962C8B-B14F-4D97-AF65-F5344CB8AC3E}">
        <p14:creationId xmlns:p14="http://schemas.microsoft.com/office/powerpoint/2010/main" val="2953093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05335" y="5846"/>
            <a:ext cx="2617693" cy="369332"/>
          </a:xfrm>
          <a:prstGeom prst="rect">
            <a:avLst/>
          </a:prstGeom>
          <a:noFill/>
        </p:spPr>
        <p:txBody>
          <a:bodyPr wrap="square" rtlCol="0">
            <a:spAutoFit/>
          </a:bodyPr>
          <a:lstStyle/>
          <a:p>
            <a:r>
              <a:rPr lang="en-IN" b="1" dirty="0"/>
              <a:t>FEATURE ENGINEERING:</a:t>
            </a:r>
          </a:p>
        </p:txBody>
      </p:sp>
      <p:sp>
        <p:nvSpPr>
          <p:cNvPr id="3" name="TextBox 2">
            <a:extLst>
              <a:ext uri="{FF2B5EF4-FFF2-40B4-BE49-F238E27FC236}">
                <a16:creationId xmlns:a16="http://schemas.microsoft.com/office/drawing/2014/main" id="{EF81F823-1161-4568-48AF-7EED3EB17161}"/>
              </a:ext>
            </a:extLst>
          </p:cNvPr>
          <p:cNvSpPr txBox="1"/>
          <p:nvPr/>
        </p:nvSpPr>
        <p:spPr>
          <a:xfrm>
            <a:off x="5107640" y="256858"/>
            <a:ext cx="2021541" cy="369332"/>
          </a:xfrm>
          <a:prstGeom prst="rect">
            <a:avLst/>
          </a:prstGeom>
          <a:noFill/>
        </p:spPr>
        <p:txBody>
          <a:bodyPr wrap="square" rtlCol="0">
            <a:spAutoFit/>
          </a:bodyPr>
          <a:lstStyle/>
          <a:p>
            <a:r>
              <a:rPr lang="en-US" b="1" dirty="0"/>
              <a:t>One Hot Encoding</a:t>
            </a:r>
            <a:endParaRPr lang="en-IN" b="1" dirty="0"/>
          </a:p>
        </p:txBody>
      </p:sp>
      <p:sp>
        <p:nvSpPr>
          <p:cNvPr id="8" name="Rectangle: Rounded Corners 7">
            <a:extLst>
              <a:ext uri="{FF2B5EF4-FFF2-40B4-BE49-F238E27FC236}">
                <a16:creationId xmlns:a16="http://schemas.microsoft.com/office/drawing/2014/main" id="{CA5F49B7-1F15-5D8D-FCCA-5BFFA4D28881}"/>
              </a:ext>
            </a:extLst>
          </p:cNvPr>
          <p:cNvSpPr/>
          <p:nvPr/>
        </p:nvSpPr>
        <p:spPr>
          <a:xfrm>
            <a:off x="1927412" y="725689"/>
            <a:ext cx="2850777" cy="35797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Categorical variables</a:t>
            </a:r>
            <a:endParaRPr lang="en-IN" dirty="0"/>
          </a:p>
        </p:txBody>
      </p:sp>
      <p:sp>
        <p:nvSpPr>
          <p:cNvPr id="9" name="Arrow: Right 8">
            <a:extLst>
              <a:ext uri="{FF2B5EF4-FFF2-40B4-BE49-F238E27FC236}">
                <a16:creationId xmlns:a16="http://schemas.microsoft.com/office/drawing/2014/main" id="{FDA14880-60FA-DAEB-E212-C0312FFB7A82}"/>
              </a:ext>
            </a:extLst>
          </p:cNvPr>
          <p:cNvSpPr/>
          <p:nvPr/>
        </p:nvSpPr>
        <p:spPr>
          <a:xfrm>
            <a:off x="5629835" y="735017"/>
            <a:ext cx="1048871" cy="24143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9EB056F3-D149-044D-D8B7-B7E427D9C92E}"/>
              </a:ext>
            </a:extLst>
          </p:cNvPr>
          <p:cNvSpPr/>
          <p:nvPr/>
        </p:nvSpPr>
        <p:spPr>
          <a:xfrm>
            <a:off x="7064188" y="676745"/>
            <a:ext cx="2850777" cy="35797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Dummy variables</a:t>
            </a:r>
            <a:endParaRPr lang="en-IN" dirty="0"/>
          </a:p>
        </p:txBody>
      </p:sp>
      <p:cxnSp>
        <p:nvCxnSpPr>
          <p:cNvPr id="17" name="Straight Connector 16">
            <a:extLst>
              <a:ext uri="{FF2B5EF4-FFF2-40B4-BE49-F238E27FC236}">
                <a16:creationId xmlns:a16="http://schemas.microsoft.com/office/drawing/2014/main" id="{97AB3997-6313-B73B-E85C-3D5DC8F0429A}"/>
              </a:ext>
            </a:extLst>
          </p:cNvPr>
          <p:cNvCxnSpPr>
            <a:cxnSpLocks/>
          </p:cNvCxnSpPr>
          <p:nvPr/>
        </p:nvCxnSpPr>
        <p:spPr>
          <a:xfrm>
            <a:off x="3370729" y="1080739"/>
            <a:ext cx="0" cy="3445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DBC7CFA-DA80-B462-F0F8-E9E47827D906}"/>
              </a:ext>
            </a:extLst>
          </p:cNvPr>
          <p:cNvCxnSpPr>
            <a:cxnSpLocks/>
          </p:cNvCxnSpPr>
          <p:nvPr/>
        </p:nvCxnSpPr>
        <p:spPr>
          <a:xfrm>
            <a:off x="688041" y="1425301"/>
            <a:ext cx="476362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13735E1-3358-6B6D-6159-F27C0328C11E}"/>
              </a:ext>
            </a:extLst>
          </p:cNvPr>
          <p:cNvCxnSpPr>
            <a:cxnSpLocks/>
          </p:cNvCxnSpPr>
          <p:nvPr/>
        </p:nvCxnSpPr>
        <p:spPr>
          <a:xfrm>
            <a:off x="688041" y="1425301"/>
            <a:ext cx="0" cy="4303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25FB601-6DB9-5696-3007-D5F1F8D00C45}"/>
              </a:ext>
            </a:extLst>
          </p:cNvPr>
          <p:cNvCxnSpPr>
            <a:cxnSpLocks/>
          </p:cNvCxnSpPr>
          <p:nvPr/>
        </p:nvCxnSpPr>
        <p:spPr>
          <a:xfrm>
            <a:off x="2384609" y="1425301"/>
            <a:ext cx="0" cy="4303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B801D201-BB83-88C9-C809-4F23739592F0}"/>
              </a:ext>
            </a:extLst>
          </p:cNvPr>
          <p:cNvCxnSpPr>
            <a:cxnSpLocks/>
          </p:cNvCxnSpPr>
          <p:nvPr/>
        </p:nvCxnSpPr>
        <p:spPr>
          <a:xfrm>
            <a:off x="5451661" y="1425301"/>
            <a:ext cx="0" cy="4303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Rounded Corners 30">
            <a:extLst>
              <a:ext uri="{FF2B5EF4-FFF2-40B4-BE49-F238E27FC236}">
                <a16:creationId xmlns:a16="http://schemas.microsoft.com/office/drawing/2014/main" id="{EBEEA898-9515-ED04-ED33-3BAB2D8BE993}"/>
              </a:ext>
            </a:extLst>
          </p:cNvPr>
          <p:cNvSpPr/>
          <p:nvPr/>
        </p:nvSpPr>
        <p:spPr>
          <a:xfrm>
            <a:off x="640978" y="1988956"/>
            <a:ext cx="898849" cy="35797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Month</a:t>
            </a:r>
            <a:endParaRPr lang="en-IN" dirty="0"/>
          </a:p>
        </p:txBody>
      </p:sp>
      <p:sp>
        <p:nvSpPr>
          <p:cNvPr id="32" name="Rectangle: Rounded Corners 31">
            <a:extLst>
              <a:ext uri="{FF2B5EF4-FFF2-40B4-BE49-F238E27FC236}">
                <a16:creationId xmlns:a16="http://schemas.microsoft.com/office/drawing/2014/main" id="{CFCA9128-A334-E3D3-D8DF-DD255A8613CF}"/>
              </a:ext>
            </a:extLst>
          </p:cNvPr>
          <p:cNvSpPr/>
          <p:nvPr/>
        </p:nvSpPr>
        <p:spPr>
          <a:xfrm>
            <a:off x="1943099" y="1995101"/>
            <a:ext cx="977153" cy="35797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Hour</a:t>
            </a:r>
            <a:endParaRPr lang="en-IN" dirty="0"/>
          </a:p>
        </p:txBody>
      </p:sp>
      <p:sp>
        <p:nvSpPr>
          <p:cNvPr id="33" name="Rectangle: Rounded Corners 32">
            <a:extLst>
              <a:ext uri="{FF2B5EF4-FFF2-40B4-BE49-F238E27FC236}">
                <a16:creationId xmlns:a16="http://schemas.microsoft.com/office/drawing/2014/main" id="{F0ED3649-A8F6-5F86-F797-08DCDFB85580}"/>
              </a:ext>
            </a:extLst>
          </p:cNvPr>
          <p:cNvSpPr/>
          <p:nvPr/>
        </p:nvSpPr>
        <p:spPr>
          <a:xfrm>
            <a:off x="3323524" y="1988956"/>
            <a:ext cx="977153" cy="35797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Season</a:t>
            </a:r>
            <a:endParaRPr lang="en-IN" dirty="0"/>
          </a:p>
        </p:txBody>
      </p:sp>
      <p:sp>
        <p:nvSpPr>
          <p:cNvPr id="34" name="Rectangle: Rounded Corners 33">
            <a:extLst>
              <a:ext uri="{FF2B5EF4-FFF2-40B4-BE49-F238E27FC236}">
                <a16:creationId xmlns:a16="http://schemas.microsoft.com/office/drawing/2014/main" id="{EB377D73-1E9A-26C9-8D32-1EB35670FC97}"/>
              </a:ext>
            </a:extLst>
          </p:cNvPr>
          <p:cNvSpPr/>
          <p:nvPr/>
        </p:nvSpPr>
        <p:spPr>
          <a:xfrm>
            <a:off x="4580964" y="1988956"/>
            <a:ext cx="1048871" cy="35797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Weather</a:t>
            </a:r>
            <a:endParaRPr lang="en-IN" dirty="0"/>
          </a:p>
        </p:txBody>
      </p:sp>
      <p:cxnSp>
        <p:nvCxnSpPr>
          <p:cNvPr id="35" name="Straight Arrow Connector 34">
            <a:extLst>
              <a:ext uri="{FF2B5EF4-FFF2-40B4-BE49-F238E27FC236}">
                <a16:creationId xmlns:a16="http://schemas.microsoft.com/office/drawing/2014/main" id="{68D5C8BA-87F2-33DE-A0C7-2AFED91C51A1}"/>
              </a:ext>
            </a:extLst>
          </p:cNvPr>
          <p:cNvCxnSpPr>
            <a:cxnSpLocks/>
          </p:cNvCxnSpPr>
          <p:nvPr/>
        </p:nvCxnSpPr>
        <p:spPr>
          <a:xfrm>
            <a:off x="3842496" y="1425301"/>
            <a:ext cx="0" cy="4303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7" name="Picture 36">
            <a:extLst>
              <a:ext uri="{FF2B5EF4-FFF2-40B4-BE49-F238E27FC236}">
                <a16:creationId xmlns:a16="http://schemas.microsoft.com/office/drawing/2014/main" id="{4DC226BF-2D67-2723-EB0D-7A49064B9C55}"/>
              </a:ext>
            </a:extLst>
          </p:cNvPr>
          <p:cNvPicPr>
            <a:picLocks noChangeAspect="1"/>
          </p:cNvPicPr>
          <p:nvPr/>
        </p:nvPicPr>
        <p:blipFill>
          <a:blip r:embed="rId2"/>
          <a:stretch>
            <a:fillRect/>
          </a:stretch>
        </p:blipFill>
        <p:spPr>
          <a:xfrm>
            <a:off x="7299582" y="1177838"/>
            <a:ext cx="1902700" cy="1025966"/>
          </a:xfrm>
          <a:prstGeom prst="rect">
            <a:avLst/>
          </a:prstGeom>
        </p:spPr>
      </p:pic>
      <p:sp>
        <p:nvSpPr>
          <p:cNvPr id="38" name="TextBox 37">
            <a:extLst>
              <a:ext uri="{FF2B5EF4-FFF2-40B4-BE49-F238E27FC236}">
                <a16:creationId xmlns:a16="http://schemas.microsoft.com/office/drawing/2014/main" id="{3529AB3E-848A-D447-2788-9AA9AD2DB9FE}"/>
              </a:ext>
            </a:extLst>
          </p:cNvPr>
          <p:cNvSpPr txBox="1"/>
          <p:nvPr/>
        </p:nvSpPr>
        <p:spPr>
          <a:xfrm>
            <a:off x="5356412" y="2603402"/>
            <a:ext cx="1851215" cy="369332"/>
          </a:xfrm>
          <a:prstGeom prst="rect">
            <a:avLst/>
          </a:prstGeom>
          <a:noFill/>
        </p:spPr>
        <p:txBody>
          <a:bodyPr wrap="square" rtlCol="0">
            <a:spAutoFit/>
          </a:bodyPr>
          <a:lstStyle/>
          <a:p>
            <a:r>
              <a:rPr lang="en-US" b="1" dirty="0"/>
              <a:t>Feature Selection</a:t>
            </a:r>
            <a:endParaRPr lang="en-IN" b="1" dirty="0"/>
          </a:p>
        </p:txBody>
      </p:sp>
      <p:sp>
        <p:nvSpPr>
          <p:cNvPr id="39" name="Rectangle: Rounded Corners 38">
            <a:extLst>
              <a:ext uri="{FF2B5EF4-FFF2-40B4-BE49-F238E27FC236}">
                <a16:creationId xmlns:a16="http://schemas.microsoft.com/office/drawing/2014/main" id="{3B8D3A53-3283-6031-46BD-243D22B118B6}"/>
              </a:ext>
            </a:extLst>
          </p:cNvPr>
          <p:cNvSpPr/>
          <p:nvPr/>
        </p:nvSpPr>
        <p:spPr>
          <a:xfrm>
            <a:off x="2348750" y="5100917"/>
            <a:ext cx="148814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Season</a:t>
            </a:r>
          </a:p>
        </p:txBody>
      </p:sp>
      <p:sp>
        <p:nvSpPr>
          <p:cNvPr id="40" name="Rectangle: Rounded Corners 39">
            <a:extLst>
              <a:ext uri="{FF2B5EF4-FFF2-40B4-BE49-F238E27FC236}">
                <a16:creationId xmlns:a16="http://schemas.microsoft.com/office/drawing/2014/main" id="{EBAC6785-EB92-609A-77D2-95F4F40445E4}"/>
              </a:ext>
            </a:extLst>
          </p:cNvPr>
          <p:cNvSpPr/>
          <p:nvPr/>
        </p:nvSpPr>
        <p:spPr>
          <a:xfrm>
            <a:off x="421345" y="5562582"/>
            <a:ext cx="148814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Temperature</a:t>
            </a:r>
          </a:p>
        </p:txBody>
      </p:sp>
      <p:sp>
        <p:nvSpPr>
          <p:cNvPr id="41" name="Rectangle: Rounded Corners 40">
            <a:extLst>
              <a:ext uri="{FF2B5EF4-FFF2-40B4-BE49-F238E27FC236}">
                <a16:creationId xmlns:a16="http://schemas.microsoft.com/office/drawing/2014/main" id="{8BE53A71-D26E-8339-E984-2EBF2BCAAFDD}"/>
              </a:ext>
            </a:extLst>
          </p:cNvPr>
          <p:cNvSpPr/>
          <p:nvPr/>
        </p:nvSpPr>
        <p:spPr>
          <a:xfrm>
            <a:off x="372041" y="4993921"/>
            <a:ext cx="148814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Dewpoint</a:t>
            </a:r>
          </a:p>
        </p:txBody>
      </p:sp>
      <p:sp>
        <p:nvSpPr>
          <p:cNvPr id="42" name="Rectangle: Rounded Corners 41">
            <a:extLst>
              <a:ext uri="{FF2B5EF4-FFF2-40B4-BE49-F238E27FC236}">
                <a16:creationId xmlns:a16="http://schemas.microsoft.com/office/drawing/2014/main" id="{D627C68A-1B3F-3510-C3DA-93FE45D0F811}"/>
              </a:ext>
            </a:extLst>
          </p:cNvPr>
          <p:cNvSpPr/>
          <p:nvPr/>
        </p:nvSpPr>
        <p:spPr>
          <a:xfrm>
            <a:off x="372040" y="3782916"/>
            <a:ext cx="148814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Humidity</a:t>
            </a:r>
          </a:p>
        </p:txBody>
      </p:sp>
      <p:sp>
        <p:nvSpPr>
          <p:cNvPr id="43" name="Rectangle: Rounded Corners 42">
            <a:extLst>
              <a:ext uri="{FF2B5EF4-FFF2-40B4-BE49-F238E27FC236}">
                <a16:creationId xmlns:a16="http://schemas.microsoft.com/office/drawing/2014/main" id="{08F471F4-541A-19F7-8DA4-90E31E482AA8}"/>
              </a:ext>
            </a:extLst>
          </p:cNvPr>
          <p:cNvSpPr/>
          <p:nvPr/>
        </p:nvSpPr>
        <p:spPr>
          <a:xfrm>
            <a:off x="372040" y="4457862"/>
            <a:ext cx="148814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Windspeed</a:t>
            </a:r>
          </a:p>
        </p:txBody>
      </p:sp>
      <p:sp>
        <p:nvSpPr>
          <p:cNvPr id="44" name="Rectangle: Rounded Corners 43">
            <a:extLst>
              <a:ext uri="{FF2B5EF4-FFF2-40B4-BE49-F238E27FC236}">
                <a16:creationId xmlns:a16="http://schemas.microsoft.com/office/drawing/2014/main" id="{3803562C-1E47-3827-07C2-85DCD9A8690B}"/>
              </a:ext>
            </a:extLst>
          </p:cNvPr>
          <p:cNvSpPr/>
          <p:nvPr/>
        </p:nvSpPr>
        <p:spPr>
          <a:xfrm>
            <a:off x="2371163" y="6214661"/>
            <a:ext cx="1488141" cy="491386"/>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Wind gust</a:t>
            </a:r>
          </a:p>
        </p:txBody>
      </p:sp>
      <p:sp>
        <p:nvSpPr>
          <p:cNvPr id="45" name="Rectangle: Rounded Corners 44">
            <a:extLst>
              <a:ext uri="{FF2B5EF4-FFF2-40B4-BE49-F238E27FC236}">
                <a16:creationId xmlns:a16="http://schemas.microsoft.com/office/drawing/2014/main" id="{77FFEEEA-13E3-5E7E-3E56-C6CD1CE065EE}"/>
              </a:ext>
            </a:extLst>
          </p:cNvPr>
          <p:cNvSpPr/>
          <p:nvPr/>
        </p:nvSpPr>
        <p:spPr>
          <a:xfrm>
            <a:off x="2348751" y="5638356"/>
            <a:ext cx="148814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Pressure</a:t>
            </a:r>
          </a:p>
        </p:txBody>
      </p:sp>
      <p:sp>
        <p:nvSpPr>
          <p:cNvPr id="46" name="Rectangle: Rounded Corners 45">
            <a:extLst>
              <a:ext uri="{FF2B5EF4-FFF2-40B4-BE49-F238E27FC236}">
                <a16:creationId xmlns:a16="http://schemas.microsoft.com/office/drawing/2014/main" id="{125EEBD2-7F72-ECC8-FCA6-1C74099D2CAC}"/>
              </a:ext>
            </a:extLst>
          </p:cNvPr>
          <p:cNvSpPr/>
          <p:nvPr/>
        </p:nvSpPr>
        <p:spPr>
          <a:xfrm>
            <a:off x="2299445" y="4501704"/>
            <a:ext cx="148814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Precipitation</a:t>
            </a:r>
          </a:p>
        </p:txBody>
      </p:sp>
      <p:sp>
        <p:nvSpPr>
          <p:cNvPr id="47" name="Rectangle: Rounded Corners 46">
            <a:extLst>
              <a:ext uri="{FF2B5EF4-FFF2-40B4-BE49-F238E27FC236}">
                <a16:creationId xmlns:a16="http://schemas.microsoft.com/office/drawing/2014/main" id="{81FC718C-80B6-544B-A981-9A74A127767F}"/>
              </a:ext>
            </a:extLst>
          </p:cNvPr>
          <p:cNvSpPr/>
          <p:nvPr/>
        </p:nvSpPr>
        <p:spPr>
          <a:xfrm>
            <a:off x="2268067" y="3769830"/>
            <a:ext cx="1667434" cy="506488"/>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Precipitation accumulation</a:t>
            </a:r>
          </a:p>
        </p:txBody>
      </p:sp>
      <p:sp>
        <p:nvSpPr>
          <p:cNvPr id="48" name="Rectangle: Rounded Corners 47">
            <a:extLst>
              <a:ext uri="{FF2B5EF4-FFF2-40B4-BE49-F238E27FC236}">
                <a16:creationId xmlns:a16="http://schemas.microsoft.com/office/drawing/2014/main" id="{56ACFDDF-B7C3-4A94-E733-DA007DE0B416}"/>
              </a:ext>
            </a:extLst>
          </p:cNvPr>
          <p:cNvSpPr/>
          <p:nvPr/>
        </p:nvSpPr>
        <p:spPr>
          <a:xfrm>
            <a:off x="322736" y="6199559"/>
            <a:ext cx="1586750" cy="506488"/>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Weather</a:t>
            </a:r>
          </a:p>
        </p:txBody>
      </p:sp>
      <p:sp>
        <p:nvSpPr>
          <p:cNvPr id="49" name="Rectangle: Rounded Corners 48">
            <a:extLst>
              <a:ext uri="{FF2B5EF4-FFF2-40B4-BE49-F238E27FC236}">
                <a16:creationId xmlns:a16="http://schemas.microsoft.com/office/drawing/2014/main" id="{1DD7438B-9467-69AE-19AA-33BD3A1FC90C}"/>
              </a:ext>
            </a:extLst>
          </p:cNvPr>
          <p:cNvSpPr/>
          <p:nvPr/>
        </p:nvSpPr>
        <p:spPr>
          <a:xfrm>
            <a:off x="4047565" y="3783070"/>
            <a:ext cx="101301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Hour</a:t>
            </a:r>
          </a:p>
        </p:txBody>
      </p:sp>
      <p:sp>
        <p:nvSpPr>
          <p:cNvPr id="50" name="Rectangle: Rounded Corners 49">
            <a:extLst>
              <a:ext uri="{FF2B5EF4-FFF2-40B4-BE49-F238E27FC236}">
                <a16:creationId xmlns:a16="http://schemas.microsoft.com/office/drawing/2014/main" id="{B4467872-82D1-0261-6944-F0A1DB9852B4}"/>
              </a:ext>
            </a:extLst>
          </p:cNvPr>
          <p:cNvSpPr/>
          <p:nvPr/>
        </p:nvSpPr>
        <p:spPr>
          <a:xfrm>
            <a:off x="4047565" y="5111867"/>
            <a:ext cx="2617694"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User Membership details</a:t>
            </a:r>
          </a:p>
        </p:txBody>
      </p:sp>
      <p:sp>
        <p:nvSpPr>
          <p:cNvPr id="51" name="Rectangle: Rounded Corners 50">
            <a:extLst>
              <a:ext uri="{FF2B5EF4-FFF2-40B4-BE49-F238E27FC236}">
                <a16:creationId xmlns:a16="http://schemas.microsoft.com/office/drawing/2014/main" id="{AB862027-A8B2-C637-566C-AAF95C30354B}"/>
              </a:ext>
            </a:extLst>
          </p:cNvPr>
          <p:cNvSpPr/>
          <p:nvPr/>
        </p:nvSpPr>
        <p:spPr>
          <a:xfrm>
            <a:off x="4058772" y="5737894"/>
            <a:ext cx="2272547"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Weekend/Weekday</a:t>
            </a:r>
          </a:p>
        </p:txBody>
      </p:sp>
      <p:sp>
        <p:nvSpPr>
          <p:cNvPr id="53" name="Rectangle: Rounded Corners 52">
            <a:extLst>
              <a:ext uri="{FF2B5EF4-FFF2-40B4-BE49-F238E27FC236}">
                <a16:creationId xmlns:a16="http://schemas.microsoft.com/office/drawing/2014/main" id="{26EE5673-2A78-14FF-6D1D-488B6928A102}"/>
              </a:ext>
            </a:extLst>
          </p:cNvPr>
          <p:cNvSpPr/>
          <p:nvPr/>
        </p:nvSpPr>
        <p:spPr>
          <a:xfrm>
            <a:off x="4092388" y="4366121"/>
            <a:ext cx="101301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Month</a:t>
            </a:r>
          </a:p>
        </p:txBody>
      </p:sp>
      <p:sp>
        <p:nvSpPr>
          <p:cNvPr id="54" name="Rectangle: Rounded Corners 53">
            <a:extLst>
              <a:ext uri="{FF2B5EF4-FFF2-40B4-BE49-F238E27FC236}">
                <a16:creationId xmlns:a16="http://schemas.microsoft.com/office/drawing/2014/main" id="{5E551E3C-FC9A-183A-6CB1-82625B5ECF0E}"/>
              </a:ext>
            </a:extLst>
          </p:cNvPr>
          <p:cNvSpPr/>
          <p:nvPr/>
        </p:nvSpPr>
        <p:spPr>
          <a:xfrm>
            <a:off x="9202282" y="4103041"/>
            <a:ext cx="101301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Day</a:t>
            </a:r>
          </a:p>
        </p:txBody>
      </p:sp>
      <p:graphicFrame>
        <p:nvGraphicFramePr>
          <p:cNvPr id="55" name="Object 54">
            <a:extLst>
              <a:ext uri="{FF2B5EF4-FFF2-40B4-BE49-F238E27FC236}">
                <a16:creationId xmlns:a16="http://schemas.microsoft.com/office/drawing/2014/main" id="{1E2EC781-ACB0-234A-865D-7D9F64A6257C}"/>
              </a:ext>
            </a:extLst>
          </p:cNvPr>
          <p:cNvGraphicFramePr>
            <a:graphicFrameLocks noChangeAspect="1"/>
          </p:cNvGraphicFramePr>
          <p:nvPr>
            <p:extLst>
              <p:ext uri="{D42A27DB-BD31-4B8C-83A1-F6EECF244321}">
                <p14:modId xmlns:p14="http://schemas.microsoft.com/office/powerpoint/2010/main" val="3985369004"/>
              </p:ext>
            </p:extLst>
          </p:nvPr>
        </p:nvGraphicFramePr>
        <p:xfrm>
          <a:off x="2631137" y="2915971"/>
          <a:ext cx="824756" cy="838891"/>
        </p:xfrm>
        <a:graphic>
          <a:graphicData uri="http://schemas.openxmlformats.org/presentationml/2006/ole">
            <mc:AlternateContent xmlns:mc="http://schemas.openxmlformats.org/markup-compatibility/2006">
              <mc:Choice xmlns:v="urn:schemas-microsoft-com:vml" Requires="v">
                <p:oleObj name="Bitmap Image" r:id="rId3" imgW="4815720" imgH="4899600" progId="PBrush">
                  <p:embed/>
                </p:oleObj>
              </mc:Choice>
              <mc:Fallback>
                <p:oleObj name="Bitmap Image" r:id="rId3" imgW="4815720" imgH="4899600" progId="PBrush">
                  <p:embed/>
                  <p:pic>
                    <p:nvPicPr>
                      <p:cNvPr id="0" name=""/>
                      <p:cNvPicPr/>
                      <p:nvPr/>
                    </p:nvPicPr>
                    <p:blipFill>
                      <a:blip r:embed="rId4"/>
                      <a:stretch>
                        <a:fillRect/>
                      </a:stretch>
                    </p:blipFill>
                    <p:spPr>
                      <a:xfrm>
                        <a:off x="2631137" y="2915971"/>
                        <a:ext cx="824756" cy="838891"/>
                      </a:xfrm>
                      <a:prstGeom prst="rect">
                        <a:avLst/>
                      </a:prstGeom>
                    </p:spPr>
                  </p:pic>
                </p:oleObj>
              </mc:Fallback>
            </mc:AlternateContent>
          </a:graphicData>
        </a:graphic>
      </p:graphicFrame>
      <p:graphicFrame>
        <p:nvGraphicFramePr>
          <p:cNvPr id="56" name="Object 55">
            <a:extLst>
              <a:ext uri="{FF2B5EF4-FFF2-40B4-BE49-F238E27FC236}">
                <a16:creationId xmlns:a16="http://schemas.microsoft.com/office/drawing/2014/main" id="{428943D0-4CE5-6818-46C6-DEBBE2C2DC3E}"/>
              </a:ext>
            </a:extLst>
          </p:cNvPr>
          <p:cNvGraphicFramePr>
            <a:graphicFrameLocks noChangeAspect="1"/>
          </p:cNvGraphicFramePr>
          <p:nvPr>
            <p:extLst>
              <p:ext uri="{D42A27DB-BD31-4B8C-83A1-F6EECF244321}">
                <p14:modId xmlns:p14="http://schemas.microsoft.com/office/powerpoint/2010/main" val="2333597979"/>
              </p:ext>
            </p:extLst>
          </p:nvPr>
        </p:nvGraphicFramePr>
        <p:xfrm>
          <a:off x="9144003" y="2839102"/>
          <a:ext cx="1013011" cy="907341"/>
        </p:xfrm>
        <a:graphic>
          <a:graphicData uri="http://schemas.openxmlformats.org/presentationml/2006/ole">
            <mc:AlternateContent xmlns:mc="http://schemas.openxmlformats.org/markup-compatibility/2006">
              <mc:Choice xmlns:v="urn:schemas-microsoft-com:vml" Requires="v">
                <p:oleObj name="Bitmap Image" r:id="rId5" imgW="5189400" imgH="4648320" progId="PBrush">
                  <p:embed/>
                </p:oleObj>
              </mc:Choice>
              <mc:Fallback>
                <p:oleObj name="Bitmap Image" r:id="rId5" imgW="5189400" imgH="4648320" progId="PBrush">
                  <p:embed/>
                  <p:pic>
                    <p:nvPicPr>
                      <p:cNvPr id="0" name=""/>
                      <p:cNvPicPr/>
                      <p:nvPr/>
                    </p:nvPicPr>
                    <p:blipFill>
                      <a:blip r:embed="rId6"/>
                      <a:stretch>
                        <a:fillRect/>
                      </a:stretch>
                    </p:blipFill>
                    <p:spPr>
                      <a:xfrm>
                        <a:off x="9144003" y="2839102"/>
                        <a:ext cx="1013011" cy="907341"/>
                      </a:xfrm>
                      <a:prstGeom prst="rect">
                        <a:avLst/>
                      </a:prstGeom>
                    </p:spPr>
                  </p:pic>
                </p:oleObj>
              </mc:Fallback>
            </mc:AlternateContent>
          </a:graphicData>
        </a:graphic>
      </p:graphicFrame>
      <p:sp>
        <p:nvSpPr>
          <p:cNvPr id="57" name="Rectangle: Rounded Corners 56">
            <a:extLst>
              <a:ext uri="{FF2B5EF4-FFF2-40B4-BE49-F238E27FC236}">
                <a16:creationId xmlns:a16="http://schemas.microsoft.com/office/drawing/2014/main" id="{8FB33EAE-4878-385F-66FA-262D4390AC69}"/>
              </a:ext>
            </a:extLst>
          </p:cNvPr>
          <p:cNvSpPr/>
          <p:nvPr/>
        </p:nvSpPr>
        <p:spPr>
          <a:xfrm>
            <a:off x="9202282" y="4730885"/>
            <a:ext cx="1013011" cy="461665"/>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Year</a:t>
            </a:r>
          </a:p>
        </p:txBody>
      </p:sp>
    </p:spTree>
    <p:extLst>
      <p:ext uri="{BB962C8B-B14F-4D97-AF65-F5344CB8AC3E}">
        <p14:creationId xmlns:p14="http://schemas.microsoft.com/office/powerpoint/2010/main" val="24796365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8784724-F112-FBB6-3DA4-B2774B0EB89B}"/>
              </a:ext>
            </a:extLst>
          </p:cNvPr>
          <p:cNvSpPr txBox="1"/>
          <p:nvPr/>
        </p:nvSpPr>
        <p:spPr>
          <a:xfrm>
            <a:off x="105335" y="5846"/>
            <a:ext cx="2617693" cy="369332"/>
          </a:xfrm>
          <a:prstGeom prst="rect">
            <a:avLst/>
          </a:prstGeom>
          <a:noFill/>
        </p:spPr>
        <p:txBody>
          <a:bodyPr wrap="square" rtlCol="0">
            <a:spAutoFit/>
          </a:bodyPr>
          <a:lstStyle/>
          <a:p>
            <a:r>
              <a:rPr lang="en-IN" b="1" dirty="0"/>
              <a:t>FEATURE ENGINEERING:</a:t>
            </a:r>
          </a:p>
        </p:txBody>
      </p:sp>
      <p:sp>
        <p:nvSpPr>
          <p:cNvPr id="3" name="TextBox 2">
            <a:extLst>
              <a:ext uri="{FF2B5EF4-FFF2-40B4-BE49-F238E27FC236}">
                <a16:creationId xmlns:a16="http://schemas.microsoft.com/office/drawing/2014/main" id="{819CE607-A9A6-8A72-04BB-1D4D393472C6}"/>
              </a:ext>
            </a:extLst>
          </p:cNvPr>
          <p:cNvSpPr txBox="1"/>
          <p:nvPr/>
        </p:nvSpPr>
        <p:spPr>
          <a:xfrm>
            <a:off x="209299" y="999142"/>
            <a:ext cx="11773402" cy="2308324"/>
          </a:xfrm>
          <a:prstGeom prst="rect">
            <a:avLst/>
          </a:prstGeom>
          <a:noFill/>
        </p:spPr>
        <p:txBody>
          <a:bodyPr wrap="square" rtlCol="0">
            <a:spAutoFit/>
          </a:bodyPr>
          <a:lstStyle/>
          <a:p>
            <a:r>
              <a:rPr lang="en-US" b="1" dirty="0"/>
              <a:t>Polynomial feature transformation:</a:t>
            </a:r>
          </a:p>
          <a:p>
            <a:endParaRPr lang="en-US" b="1" dirty="0"/>
          </a:p>
          <a:p>
            <a:endParaRPr lang="en-US" dirty="0"/>
          </a:p>
          <a:p>
            <a:pPr marL="285750" indent="-285750">
              <a:buFont typeface="Wingdings" panose="05000000000000000000" pitchFamily="2" charset="2"/>
              <a:buChar char="Ø"/>
            </a:pPr>
            <a:r>
              <a:rPr lang="en-US" dirty="0"/>
              <a:t>Since the relationship between the independent and dependent variables is not exactly linear, polynomial feature transformation is used to improve the model accuracy</a:t>
            </a:r>
          </a:p>
          <a:p>
            <a:r>
              <a:rPr lang="en-US" dirty="0"/>
              <a:t>      </a:t>
            </a:r>
          </a:p>
          <a:p>
            <a:endParaRPr lang="en-IN" dirty="0"/>
          </a:p>
          <a:p>
            <a:r>
              <a:rPr lang="en-IN" dirty="0"/>
              <a:t>    </a:t>
            </a:r>
          </a:p>
        </p:txBody>
      </p:sp>
    </p:spTree>
    <p:extLst>
      <p:ext uri="{BB962C8B-B14F-4D97-AF65-F5344CB8AC3E}">
        <p14:creationId xmlns:p14="http://schemas.microsoft.com/office/powerpoint/2010/main" val="36869295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70331" y="545784"/>
            <a:ext cx="2617693" cy="369332"/>
          </a:xfrm>
          <a:prstGeom prst="rect">
            <a:avLst/>
          </a:prstGeom>
          <a:noFill/>
        </p:spPr>
        <p:txBody>
          <a:bodyPr wrap="square" rtlCol="0">
            <a:spAutoFit/>
          </a:bodyPr>
          <a:lstStyle/>
          <a:p>
            <a:r>
              <a:rPr lang="en-IN" b="1" dirty="0"/>
              <a:t>RESULT</a:t>
            </a:r>
          </a:p>
        </p:txBody>
      </p:sp>
      <p:pic>
        <p:nvPicPr>
          <p:cNvPr id="8" name="Picture 7">
            <a:extLst>
              <a:ext uri="{FF2B5EF4-FFF2-40B4-BE49-F238E27FC236}">
                <a16:creationId xmlns:a16="http://schemas.microsoft.com/office/drawing/2014/main" id="{616A5DD8-1A52-B4E3-3BA9-7FE5A5EC9C30}"/>
              </a:ext>
            </a:extLst>
          </p:cNvPr>
          <p:cNvPicPr>
            <a:picLocks noChangeAspect="1"/>
          </p:cNvPicPr>
          <p:nvPr/>
        </p:nvPicPr>
        <p:blipFill>
          <a:blip r:embed="rId2"/>
          <a:stretch>
            <a:fillRect/>
          </a:stretch>
        </p:blipFill>
        <p:spPr>
          <a:xfrm>
            <a:off x="564398" y="1874578"/>
            <a:ext cx="4590686" cy="2786113"/>
          </a:xfrm>
          <a:prstGeom prst="rect">
            <a:avLst/>
          </a:prstGeom>
        </p:spPr>
      </p:pic>
      <p:pic>
        <p:nvPicPr>
          <p:cNvPr id="9" name="Picture 8">
            <a:extLst>
              <a:ext uri="{FF2B5EF4-FFF2-40B4-BE49-F238E27FC236}">
                <a16:creationId xmlns:a16="http://schemas.microsoft.com/office/drawing/2014/main" id="{F20ED55A-7F39-8709-C992-139C86CFA158}"/>
              </a:ext>
            </a:extLst>
          </p:cNvPr>
          <p:cNvPicPr>
            <a:picLocks noChangeAspect="1"/>
          </p:cNvPicPr>
          <p:nvPr/>
        </p:nvPicPr>
        <p:blipFill>
          <a:blip r:embed="rId3"/>
          <a:stretch>
            <a:fillRect/>
          </a:stretch>
        </p:blipFill>
        <p:spPr>
          <a:xfrm>
            <a:off x="6096000" y="1874578"/>
            <a:ext cx="4602879" cy="2786113"/>
          </a:xfrm>
          <a:prstGeom prst="rect">
            <a:avLst/>
          </a:prstGeom>
        </p:spPr>
      </p:pic>
    </p:spTree>
    <p:extLst>
      <p:ext uri="{BB962C8B-B14F-4D97-AF65-F5344CB8AC3E}">
        <p14:creationId xmlns:p14="http://schemas.microsoft.com/office/powerpoint/2010/main" val="32960072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62646" y="79304"/>
            <a:ext cx="2617693" cy="369332"/>
          </a:xfrm>
          <a:prstGeom prst="rect">
            <a:avLst/>
          </a:prstGeom>
          <a:noFill/>
        </p:spPr>
        <p:txBody>
          <a:bodyPr wrap="square" rtlCol="0">
            <a:spAutoFit/>
          </a:bodyPr>
          <a:lstStyle/>
          <a:p>
            <a:r>
              <a:rPr lang="en-US" b="1" dirty="0"/>
              <a:t>R</a:t>
            </a:r>
            <a:r>
              <a:rPr lang="en-IN" b="1" dirty="0"/>
              <a:t>ECOMMENDATIONS</a:t>
            </a:r>
          </a:p>
        </p:txBody>
      </p:sp>
      <p:sp>
        <p:nvSpPr>
          <p:cNvPr id="2" name="TextBox 1">
            <a:extLst>
              <a:ext uri="{FF2B5EF4-FFF2-40B4-BE49-F238E27FC236}">
                <a16:creationId xmlns:a16="http://schemas.microsoft.com/office/drawing/2014/main" id="{CA5D44C0-3660-648B-345A-F303B73ADD51}"/>
              </a:ext>
            </a:extLst>
          </p:cNvPr>
          <p:cNvSpPr txBox="1"/>
          <p:nvPr/>
        </p:nvSpPr>
        <p:spPr>
          <a:xfrm>
            <a:off x="283944" y="635248"/>
            <a:ext cx="11773402" cy="5078313"/>
          </a:xfrm>
          <a:prstGeom prst="rect">
            <a:avLst/>
          </a:prstGeom>
          <a:noFill/>
        </p:spPr>
        <p:txBody>
          <a:bodyPr wrap="square" rtlCol="0">
            <a:spAutoFit/>
          </a:bodyPr>
          <a:lstStyle/>
          <a:p>
            <a:r>
              <a:rPr lang="en-US" b="1" dirty="0"/>
              <a:t>Recommendation 1:</a:t>
            </a:r>
            <a:endParaRPr lang="en-US" dirty="0"/>
          </a:p>
          <a:p>
            <a:pPr marL="285750" indent="-285750">
              <a:buFont typeface="Wingdings" panose="05000000000000000000" pitchFamily="2" charset="2"/>
              <a:buChar char="Ø"/>
            </a:pPr>
            <a:r>
              <a:rPr lang="en-US" dirty="0"/>
              <a:t>Establish separate model training and predicting procedures for registered users and non-registered users .This will result in better accuracy since consumer behavior is not uniform across both the categories. Demand from registered users is high during weekday whereas demand from non registered users is high during weekend</a:t>
            </a:r>
          </a:p>
          <a:p>
            <a:r>
              <a:rPr lang="en-US" dirty="0"/>
              <a:t>      </a:t>
            </a:r>
          </a:p>
          <a:p>
            <a:r>
              <a:rPr lang="en-US" b="1" dirty="0"/>
              <a:t>Recommendation 2:</a:t>
            </a:r>
            <a:endParaRPr lang="en-US" dirty="0"/>
          </a:p>
          <a:p>
            <a:pPr marL="285750" indent="-285750">
              <a:buFont typeface="Wingdings" panose="05000000000000000000" pitchFamily="2" charset="2"/>
              <a:buChar char="Ø"/>
            </a:pPr>
            <a:r>
              <a:rPr lang="en-US" dirty="0"/>
              <a:t>Maintain high safety stock for to support predictions made for non-registered users when compared to that of registered users. This will result in better management of less accurate predictions of non-registered users.</a:t>
            </a:r>
          </a:p>
          <a:p>
            <a:endParaRPr lang="en-US" dirty="0"/>
          </a:p>
          <a:p>
            <a:r>
              <a:rPr lang="en-US" b="1" dirty="0"/>
              <a:t>Recommendation 3:</a:t>
            </a:r>
            <a:endParaRPr lang="en-US" dirty="0"/>
          </a:p>
          <a:p>
            <a:pPr marL="285750" indent="-285750">
              <a:buFont typeface="Wingdings" panose="05000000000000000000" pitchFamily="2" charset="2"/>
              <a:buChar char="Ø"/>
            </a:pPr>
            <a:r>
              <a:rPr lang="en-US" dirty="0"/>
              <a:t>Release promotional offers to increase demand from registered users during weekends. Since registered users occupy a major share in the customer base, this move will result in significant revenue rise.</a:t>
            </a:r>
          </a:p>
          <a:p>
            <a:pPr marL="285750" indent="-285750">
              <a:buFont typeface="Wingdings" panose="05000000000000000000" pitchFamily="2" charset="2"/>
              <a:buChar char="Ø"/>
            </a:pPr>
            <a:endParaRPr lang="en-US" dirty="0"/>
          </a:p>
          <a:p>
            <a:r>
              <a:rPr lang="en-US" b="1" dirty="0"/>
              <a:t>Recommendation 4:</a:t>
            </a:r>
            <a:endParaRPr lang="en-US" dirty="0"/>
          </a:p>
          <a:p>
            <a:pPr marL="285750" indent="-285750">
              <a:buFont typeface="Wingdings" panose="05000000000000000000" pitchFamily="2" charset="2"/>
              <a:buChar char="Ø"/>
            </a:pPr>
            <a:r>
              <a:rPr lang="en-US" dirty="0"/>
              <a:t>Increase research initiatives to study the consumer behavior of non-registered users since predicting their demand from the existing independent variables results in relatively low accuracy.</a:t>
            </a:r>
            <a:endParaRPr lang="en-IN" dirty="0"/>
          </a:p>
          <a:p>
            <a:endParaRPr lang="en-IN" dirty="0"/>
          </a:p>
          <a:p>
            <a:r>
              <a:rPr lang="en-IN" dirty="0"/>
              <a:t>    </a:t>
            </a:r>
          </a:p>
        </p:txBody>
      </p:sp>
    </p:spTree>
    <p:extLst>
      <p:ext uri="{BB962C8B-B14F-4D97-AF65-F5344CB8AC3E}">
        <p14:creationId xmlns:p14="http://schemas.microsoft.com/office/powerpoint/2010/main" val="4198309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251011" y="70655"/>
            <a:ext cx="3173505"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BACKGROUND</a:t>
            </a:r>
            <a:r>
              <a:rPr lang="en-IN" dirty="0"/>
              <a:t>:</a:t>
            </a:r>
          </a:p>
        </p:txBody>
      </p:sp>
      <p:pic>
        <p:nvPicPr>
          <p:cNvPr id="4" name="Picture 3">
            <a:extLst>
              <a:ext uri="{FF2B5EF4-FFF2-40B4-BE49-F238E27FC236}">
                <a16:creationId xmlns:a16="http://schemas.microsoft.com/office/drawing/2014/main" id="{A31428B4-A2C0-2B95-C8C2-79AFC93CBA23}"/>
              </a:ext>
            </a:extLst>
          </p:cNvPr>
          <p:cNvPicPr>
            <a:picLocks noChangeAspect="1"/>
          </p:cNvPicPr>
          <p:nvPr/>
        </p:nvPicPr>
        <p:blipFill>
          <a:blip r:embed="rId2"/>
          <a:stretch>
            <a:fillRect/>
          </a:stretch>
        </p:blipFill>
        <p:spPr>
          <a:xfrm>
            <a:off x="424246" y="5092122"/>
            <a:ext cx="1524003" cy="1015748"/>
          </a:xfrm>
          <a:prstGeom prst="rect">
            <a:avLst/>
          </a:prstGeom>
        </p:spPr>
      </p:pic>
      <p:pic>
        <p:nvPicPr>
          <p:cNvPr id="8" name="Picture 7">
            <a:extLst>
              <a:ext uri="{FF2B5EF4-FFF2-40B4-BE49-F238E27FC236}">
                <a16:creationId xmlns:a16="http://schemas.microsoft.com/office/drawing/2014/main" id="{57D69BBB-AAF5-DF08-7792-64E09D86FB86}"/>
              </a:ext>
            </a:extLst>
          </p:cNvPr>
          <p:cNvPicPr>
            <a:picLocks noChangeAspect="1"/>
          </p:cNvPicPr>
          <p:nvPr/>
        </p:nvPicPr>
        <p:blipFill>
          <a:blip r:embed="rId3"/>
          <a:stretch>
            <a:fillRect/>
          </a:stretch>
        </p:blipFill>
        <p:spPr>
          <a:xfrm>
            <a:off x="4564833" y="272863"/>
            <a:ext cx="1733330" cy="1115859"/>
          </a:xfrm>
          <a:prstGeom prst="rect">
            <a:avLst/>
          </a:prstGeom>
        </p:spPr>
      </p:pic>
      <p:graphicFrame>
        <p:nvGraphicFramePr>
          <p:cNvPr id="10" name="Object 9">
            <a:extLst>
              <a:ext uri="{FF2B5EF4-FFF2-40B4-BE49-F238E27FC236}">
                <a16:creationId xmlns:a16="http://schemas.microsoft.com/office/drawing/2014/main" id="{59BF5908-BD71-EE5C-E411-FD69054C1857}"/>
              </a:ext>
            </a:extLst>
          </p:cNvPr>
          <p:cNvGraphicFramePr>
            <a:graphicFrameLocks noChangeAspect="1"/>
          </p:cNvGraphicFramePr>
          <p:nvPr>
            <p:extLst>
              <p:ext uri="{D42A27DB-BD31-4B8C-83A1-F6EECF244321}">
                <p14:modId xmlns:p14="http://schemas.microsoft.com/office/powerpoint/2010/main" val="2110420505"/>
              </p:ext>
            </p:extLst>
          </p:nvPr>
        </p:nvGraphicFramePr>
        <p:xfrm>
          <a:off x="654323" y="1580077"/>
          <a:ext cx="1202469" cy="1123671"/>
        </p:xfrm>
        <a:graphic>
          <a:graphicData uri="http://schemas.openxmlformats.org/presentationml/2006/ole">
            <mc:AlternateContent xmlns:mc="http://schemas.openxmlformats.org/markup-compatibility/2006">
              <mc:Choice xmlns:v="urn:schemas-microsoft-com:vml" Requires="v">
                <p:oleObj name="Bitmap Image" r:id="rId4" imgW="4191120" imgH="3916800" progId="PBrush">
                  <p:embed/>
                </p:oleObj>
              </mc:Choice>
              <mc:Fallback>
                <p:oleObj name="Bitmap Image" r:id="rId4" imgW="4191120" imgH="3916800" progId="PBrush">
                  <p:embed/>
                  <p:pic>
                    <p:nvPicPr>
                      <p:cNvPr id="0" name=""/>
                      <p:cNvPicPr/>
                      <p:nvPr/>
                    </p:nvPicPr>
                    <p:blipFill>
                      <a:blip r:embed="rId5"/>
                      <a:stretch>
                        <a:fillRect/>
                      </a:stretch>
                    </p:blipFill>
                    <p:spPr>
                      <a:xfrm>
                        <a:off x="654323" y="1580077"/>
                        <a:ext cx="1202469" cy="1123671"/>
                      </a:xfrm>
                      <a:prstGeom prst="rect">
                        <a:avLst/>
                      </a:prstGeom>
                    </p:spPr>
                  </p:pic>
                </p:oleObj>
              </mc:Fallback>
            </mc:AlternateContent>
          </a:graphicData>
        </a:graphic>
      </p:graphicFrame>
      <p:sp>
        <p:nvSpPr>
          <p:cNvPr id="11" name="TextBox 10">
            <a:extLst>
              <a:ext uri="{FF2B5EF4-FFF2-40B4-BE49-F238E27FC236}">
                <a16:creationId xmlns:a16="http://schemas.microsoft.com/office/drawing/2014/main" id="{A985E863-14B7-B3DD-0C3E-ABAEAD387054}"/>
              </a:ext>
            </a:extLst>
          </p:cNvPr>
          <p:cNvSpPr txBox="1"/>
          <p:nvPr/>
        </p:nvSpPr>
        <p:spPr>
          <a:xfrm>
            <a:off x="2168451" y="2090347"/>
            <a:ext cx="2268071" cy="369332"/>
          </a:xfrm>
          <a:prstGeom prst="rect">
            <a:avLst/>
          </a:prstGeom>
          <a:noFill/>
        </p:spPr>
        <p:txBody>
          <a:bodyPr wrap="square" rtlCol="0">
            <a:spAutoFit/>
          </a:bodyPr>
          <a:lstStyle/>
          <a:p>
            <a:r>
              <a:rPr lang="en-US" dirty="0"/>
              <a:t>Founded in 2010</a:t>
            </a:r>
            <a:endParaRPr lang="en-IN" dirty="0"/>
          </a:p>
        </p:txBody>
      </p:sp>
      <p:sp>
        <p:nvSpPr>
          <p:cNvPr id="12" name="TextBox 11">
            <a:extLst>
              <a:ext uri="{FF2B5EF4-FFF2-40B4-BE49-F238E27FC236}">
                <a16:creationId xmlns:a16="http://schemas.microsoft.com/office/drawing/2014/main" id="{AD6EDB7B-BBF9-59E8-996C-E6DEFE314DE1}"/>
              </a:ext>
            </a:extLst>
          </p:cNvPr>
          <p:cNvSpPr txBox="1"/>
          <p:nvPr/>
        </p:nvSpPr>
        <p:spPr>
          <a:xfrm>
            <a:off x="2114485" y="5546578"/>
            <a:ext cx="2268071" cy="369332"/>
          </a:xfrm>
          <a:prstGeom prst="rect">
            <a:avLst/>
          </a:prstGeom>
          <a:noFill/>
        </p:spPr>
        <p:txBody>
          <a:bodyPr wrap="square" rtlCol="0">
            <a:spAutoFit/>
          </a:bodyPr>
          <a:lstStyle/>
          <a:p>
            <a:r>
              <a:rPr lang="en-US" dirty="0"/>
              <a:t>Washington D.C</a:t>
            </a:r>
            <a:endParaRPr lang="en-IN" dirty="0"/>
          </a:p>
        </p:txBody>
      </p:sp>
      <p:pic>
        <p:nvPicPr>
          <p:cNvPr id="13" name="Picture 12">
            <a:extLst>
              <a:ext uri="{FF2B5EF4-FFF2-40B4-BE49-F238E27FC236}">
                <a16:creationId xmlns:a16="http://schemas.microsoft.com/office/drawing/2014/main" id="{93325CE6-347C-E9B9-030C-C6CF08018D4F}"/>
              </a:ext>
            </a:extLst>
          </p:cNvPr>
          <p:cNvPicPr>
            <a:picLocks noChangeAspect="1"/>
          </p:cNvPicPr>
          <p:nvPr/>
        </p:nvPicPr>
        <p:blipFill>
          <a:blip r:embed="rId6"/>
          <a:stretch>
            <a:fillRect/>
          </a:stretch>
        </p:blipFill>
        <p:spPr>
          <a:xfrm>
            <a:off x="6330045" y="5100514"/>
            <a:ext cx="1669957" cy="1097652"/>
          </a:xfrm>
          <a:prstGeom prst="rect">
            <a:avLst/>
          </a:prstGeom>
        </p:spPr>
      </p:pic>
      <p:sp>
        <p:nvSpPr>
          <p:cNvPr id="14" name="TextBox 13">
            <a:extLst>
              <a:ext uri="{FF2B5EF4-FFF2-40B4-BE49-F238E27FC236}">
                <a16:creationId xmlns:a16="http://schemas.microsoft.com/office/drawing/2014/main" id="{53D61BA7-9971-D1EF-3A34-422416E92DCA}"/>
              </a:ext>
            </a:extLst>
          </p:cNvPr>
          <p:cNvSpPr txBox="1"/>
          <p:nvPr/>
        </p:nvSpPr>
        <p:spPr>
          <a:xfrm>
            <a:off x="8260978" y="5398194"/>
            <a:ext cx="2268071" cy="369332"/>
          </a:xfrm>
          <a:prstGeom prst="rect">
            <a:avLst/>
          </a:prstGeom>
          <a:noFill/>
        </p:spPr>
        <p:txBody>
          <a:bodyPr wrap="square" rtlCol="0">
            <a:spAutoFit/>
          </a:bodyPr>
          <a:lstStyle/>
          <a:p>
            <a:r>
              <a:rPr lang="en-US" dirty="0"/>
              <a:t>5000+ Bikes</a:t>
            </a:r>
            <a:endParaRPr lang="en-IN" dirty="0"/>
          </a:p>
        </p:txBody>
      </p:sp>
      <p:pic>
        <p:nvPicPr>
          <p:cNvPr id="16" name="Picture 15">
            <a:extLst>
              <a:ext uri="{FF2B5EF4-FFF2-40B4-BE49-F238E27FC236}">
                <a16:creationId xmlns:a16="http://schemas.microsoft.com/office/drawing/2014/main" id="{12985254-CA12-B376-2C3E-F22602319B53}"/>
              </a:ext>
            </a:extLst>
          </p:cNvPr>
          <p:cNvPicPr>
            <a:picLocks noChangeAspect="1"/>
          </p:cNvPicPr>
          <p:nvPr/>
        </p:nvPicPr>
        <p:blipFill>
          <a:blip r:embed="rId7"/>
          <a:stretch>
            <a:fillRect/>
          </a:stretch>
        </p:blipFill>
        <p:spPr>
          <a:xfrm>
            <a:off x="5960264" y="1828276"/>
            <a:ext cx="2039738" cy="1359825"/>
          </a:xfrm>
          <a:prstGeom prst="rect">
            <a:avLst/>
          </a:prstGeom>
        </p:spPr>
      </p:pic>
      <p:sp>
        <p:nvSpPr>
          <p:cNvPr id="17" name="TextBox 16">
            <a:extLst>
              <a:ext uri="{FF2B5EF4-FFF2-40B4-BE49-F238E27FC236}">
                <a16:creationId xmlns:a16="http://schemas.microsoft.com/office/drawing/2014/main" id="{70129BD1-0482-4774-43CA-D028C17B3269}"/>
              </a:ext>
            </a:extLst>
          </p:cNvPr>
          <p:cNvSpPr txBox="1"/>
          <p:nvPr/>
        </p:nvSpPr>
        <p:spPr>
          <a:xfrm>
            <a:off x="8529915" y="2187827"/>
            <a:ext cx="2268071" cy="369332"/>
          </a:xfrm>
          <a:prstGeom prst="rect">
            <a:avLst/>
          </a:prstGeom>
          <a:noFill/>
        </p:spPr>
        <p:txBody>
          <a:bodyPr wrap="square" rtlCol="0">
            <a:spAutoFit/>
          </a:bodyPr>
          <a:lstStyle/>
          <a:p>
            <a:r>
              <a:rPr lang="en-US" dirty="0"/>
              <a:t>600+ Station</a:t>
            </a:r>
            <a:endParaRPr lang="en-IN" dirty="0"/>
          </a:p>
        </p:txBody>
      </p:sp>
      <p:graphicFrame>
        <p:nvGraphicFramePr>
          <p:cNvPr id="19" name="Object 18">
            <a:extLst>
              <a:ext uri="{FF2B5EF4-FFF2-40B4-BE49-F238E27FC236}">
                <a16:creationId xmlns:a16="http://schemas.microsoft.com/office/drawing/2014/main" id="{694D3371-9F26-7750-6BBD-09ECA65086AC}"/>
              </a:ext>
            </a:extLst>
          </p:cNvPr>
          <p:cNvGraphicFramePr>
            <a:graphicFrameLocks noChangeAspect="1"/>
          </p:cNvGraphicFramePr>
          <p:nvPr>
            <p:extLst>
              <p:ext uri="{D42A27DB-BD31-4B8C-83A1-F6EECF244321}">
                <p14:modId xmlns:p14="http://schemas.microsoft.com/office/powerpoint/2010/main" val="1770020727"/>
              </p:ext>
            </p:extLst>
          </p:nvPr>
        </p:nvGraphicFramePr>
        <p:xfrm>
          <a:off x="6212540" y="3476065"/>
          <a:ext cx="1474698" cy="1297307"/>
        </p:xfrm>
        <a:graphic>
          <a:graphicData uri="http://schemas.openxmlformats.org/presentationml/2006/ole">
            <mc:AlternateContent xmlns:mc="http://schemas.openxmlformats.org/markup-compatibility/2006">
              <mc:Choice xmlns:v="urn:schemas-microsoft-com:vml" Requires="v">
                <p:oleObj name="Bitmap Image" r:id="rId8" imgW="5265360" imgH="4632840" progId="PBrush">
                  <p:embed/>
                </p:oleObj>
              </mc:Choice>
              <mc:Fallback>
                <p:oleObj name="Bitmap Image" r:id="rId8" imgW="5265360" imgH="4632840" progId="PBrush">
                  <p:embed/>
                  <p:pic>
                    <p:nvPicPr>
                      <p:cNvPr id="0" name=""/>
                      <p:cNvPicPr/>
                      <p:nvPr/>
                    </p:nvPicPr>
                    <p:blipFill>
                      <a:blip r:embed="rId9"/>
                      <a:stretch>
                        <a:fillRect/>
                      </a:stretch>
                    </p:blipFill>
                    <p:spPr>
                      <a:xfrm>
                        <a:off x="6212540" y="3476065"/>
                        <a:ext cx="1474698" cy="1297307"/>
                      </a:xfrm>
                      <a:prstGeom prst="rect">
                        <a:avLst/>
                      </a:prstGeom>
                    </p:spPr>
                  </p:pic>
                </p:oleObj>
              </mc:Fallback>
            </mc:AlternateContent>
          </a:graphicData>
        </a:graphic>
      </p:graphicFrame>
      <p:sp>
        <p:nvSpPr>
          <p:cNvPr id="20" name="TextBox 19">
            <a:extLst>
              <a:ext uri="{FF2B5EF4-FFF2-40B4-BE49-F238E27FC236}">
                <a16:creationId xmlns:a16="http://schemas.microsoft.com/office/drawing/2014/main" id="{EEEC02CA-9B86-9D62-5642-B07B5932BCCB}"/>
              </a:ext>
            </a:extLst>
          </p:cNvPr>
          <p:cNvSpPr txBox="1"/>
          <p:nvPr/>
        </p:nvSpPr>
        <p:spPr>
          <a:xfrm>
            <a:off x="8260978" y="3654511"/>
            <a:ext cx="2268071" cy="646331"/>
          </a:xfrm>
          <a:prstGeom prst="rect">
            <a:avLst/>
          </a:prstGeom>
          <a:noFill/>
        </p:spPr>
        <p:txBody>
          <a:bodyPr wrap="square" rtlCol="0">
            <a:spAutoFit/>
          </a:bodyPr>
          <a:lstStyle/>
          <a:p>
            <a:r>
              <a:rPr lang="en-US" dirty="0"/>
              <a:t>Among the top 3 Bike Sharing system in USA</a:t>
            </a:r>
            <a:endParaRPr lang="en-IN" dirty="0"/>
          </a:p>
        </p:txBody>
      </p:sp>
      <p:pic>
        <p:nvPicPr>
          <p:cNvPr id="2" name="Picture 1">
            <a:extLst>
              <a:ext uri="{FF2B5EF4-FFF2-40B4-BE49-F238E27FC236}">
                <a16:creationId xmlns:a16="http://schemas.microsoft.com/office/drawing/2014/main" id="{73102625-3624-9AAA-7116-D77E771E1E7B}"/>
              </a:ext>
            </a:extLst>
          </p:cNvPr>
          <p:cNvPicPr>
            <a:picLocks noChangeAspect="1"/>
          </p:cNvPicPr>
          <p:nvPr/>
        </p:nvPicPr>
        <p:blipFill>
          <a:blip r:embed="rId10"/>
          <a:stretch>
            <a:fillRect/>
          </a:stretch>
        </p:blipFill>
        <p:spPr>
          <a:xfrm>
            <a:off x="424246" y="3271422"/>
            <a:ext cx="1618706" cy="1097652"/>
          </a:xfrm>
          <a:prstGeom prst="rect">
            <a:avLst/>
          </a:prstGeom>
        </p:spPr>
      </p:pic>
      <p:sp>
        <p:nvSpPr>
          <p:cNvPr id="3" name="TextBox 2">
            <a:extLst>
              <a:ext uri="{FF2B5EF4-FFF2-40B4-BE49-F238E27FC236}">
                <a16:creationId xmlns:a16="http://schemas.microsoft.com/office/drawing/2014/main" id="{4BD40C87-5104-0E8C-B9D1-9571CBED0E26}"/>
              </a:ext>
            </a:extLst>
          </p:cNvPr>
          <p:cNvSpPr txBox="1"/>
          <p:nvPr/>
        </p:nvSpPr>
        <p:spPr>
          <a:xfrm>
            <a:off x="2168452" y="3495297"/>
            <a:ext cx="2268071" cy="646331"/>
          </a:xfrm>
          <a:prstGeom prst="rect">
            <a:avLst/>
          </a:prstGeom>
          <a:noFill/>
        </p:spPr>
        <p:txBody>
          <a:bodyPr wrap="square" rtlCol="0">
            <a:spAutoFit/>
          </a:bodyPr>
          <a:lstStyle/>
          <a:p>
            <a:r>
              <a:rPr lang="en-US" dirty="0"/>
              <a:t>Bike share business model</a:t>
            </a:r>
            <a:endParaRPr lang="en-IN" dirty="0"/>
          </a:p>
        </p:txBody>
      </p:sp>
    </p:spTree>
    <p:extLst>
      <p:ext uri="{BB962C8B-B14F-4D97-AF65-F5344CB8AC3E}">
        <p14:creationId xmlns:p14="http://schemas.microsoft.com/office/powerpoint/2010/main" val="747509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251014" y="60423"/>
            <a:ext cx="4356846"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PROBLEM STATEMENT</a:t>
            </a:r>
            <a:r>
              <a:rPr lang="en-IN" sz="2400" dirty="0">
                <a:latin typeface="Times New Roman" panose="02020603050405020304" pitchFamily="18" charset="0"/>
                <a:cs typeface="Times New Roman" panose="02020603050405020304" pitchFamily="18" charset="0"/>
              </a:rPr>
              <a:t>:</a:t>
            </a:r>
          </a:p>
        </p:txBody>
      </p:sp>
      <p:sp>
        <p:nvSpPr>
          <p:cNvPr id="2" name="TextBox 1">
            <a:extLst>
              <a:ext uri="{FF2B5EF4-FFF2-40B4-BE49-F238E27FC236}">
                <a16:creationId xmlns:a16="http://schemas.microsoft.com/office/drawing/2014/main" id="{C1F7F30F-3A3B-9F45-14AA-20AD93C06AAD}"/>
              </a:ext>
            </a:extLst>
          </p:cNvPr>
          <p:cNvSpPr txBox="1"/>
          <p:nvPr/>
        </p:nvSpPr>
        <p:spPr>
          <a:xfrm>
            <a:off x="1219199" y="545255"/>
            <a:ext cx="8292354" cy="369332"/>
          </a:xfrm>
          <a:prstGeom prst="rect">
            <a:avLst/>
          </a:prstGeom>
          <a:noFill/>
        </p:spPr>
        <p:txBody>
          <a:bodyPr wrap="square" rtlCol="0">
            <a:spAutoFit/>
          </a:bodyPr>
          <a:lstStyle/>
          <a:p>
            <a:r>
              <a:rPr lang="en-IN" dirty="0"/>
              <a:t>To predict the highly fluctuating bike share rental demand based on the given Data</a:t>
            </a:r>
          </a:p>
        </p:txBody>
      </p:sp>
      <p:pic>
        <p:nvPicPr>
          <p:cNvPr id="3" name="Picture 2">
            <a:extLst>
              <a:ext uri="{FF2B5EF4-FFF2-40B4-BE49-F238E27FC236}">
                <a16:creationId xmlns:a16="http://schemas.microsoft.com/office/drawing/2014/main" id="{A6A6CD18-66E8-C6E4-F96B-4002D11F5A08}"/>
              </a:ext>
            </a:extLst>
          </p:cNvPr>
          <p:cNvPicPr>
            <a:picLocks noChangeAspect="1"/>
          </p:cNvPicPr>
          <p:nvPr/>
        </p:nvPicPr>
        <p:blipFill>
          <a:blip r:embed="rId2"/>
          <a:stretch>
            <a:fillRect/>
          </a:stretch>
        </p:blipFill>
        <p:spPr>
          <a:xfrm>
            <a:off x="9360337" y="304451"/>
            <a:ext cx="1916080" cy="973247"/>
          </a:xfrm>
          <a:prstGeom prst="rect">
            <a:avLst/>
          </a:prstGeom>
        </p:spPr>
      </p:pic>
      <p:sp>
        <p:nvSpPr>
          <p:cNvPr id="8" name="Rectangle: Rounded Corners 7">
            <a:extLst>
              <a:ext uri="{FF2B5EF4-FFF2-40B4-BE49-F238E27FC236}">
                <a16:creationId xmlns:a16="http://schemas.microsoft.com/office/drawing/2014/main" id="{48DF340A-A2D0-F4F1-3F3A-86B18B53FAFE}"/>
              </a:ext>
            </a:extLst>
          </p:cNvPr>
          <p:cNvSpPr/>
          <p:nvPr/>
        </p:nvSpPr>
        <p:spPr>
          <a:xfrm>
            <a:off x="987564" y="3806758"/>
            <a:ext cx="101301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Date</a:t>
            </a:r>
          </a:p>
        </p:txBody>
      </p:sp>
      <p:sp>
        <p:nvSpPr>
          <p:cNvPr id="9" name="Rectangle: Rounded Corners 8">
            <a:extLst>
              <a:ext uri="{FF2B5EF4-FFF2-40B4-BE49-F238E27FC236}">
                <a16:creationId xmlns:a16="http://schemas.microsoft.com/office/drawing/2014/main" id="{4C627033-2A1B-1C5D-3973-02EF3D30AA1E}"/>
              </a:ext>
            </a:extLst>
          </p:cNvPr>
          <p:cNvSpPr/>
          <p:nvPr/>
        </p:nvSpPr>
        <p:spPr>
          <a:xfrm>
            <a:off x="4313869" y="3771885"/>
            <a:ext cx="2617694"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 Membership details</a:t>
            </a:r>
          </a:p>
        </p:txBody>
      </p:sp>
      <p:sp>
        <p:nvSpPr>
          <p:cNvPr id="10" name="Rectangle: Rounded Corners 9">
            <a:extLst>
              <a:ext uri="{FF2B5EF4-FFF2-40B4-BE49-F238E27FC236}">
                <a16:creationId xmlns:a16="http://schemas.microsoft.com/office/drawing/2014/main" id="{9B45BDFC-B157-4337-11DC-943EBD35D54E}"/>
              </a:ext>
            </a:extLst>
          </p:cNvPr>
          <p:cNvSpPr/>
          <p:nvPr/>
        </p:nvSpPr>
        <p:spPr>
          <a:xfrm>
            <a:off x="447444" y="5348235"/>
            <a:ext cx="2272547"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Weekend/Weekday</a:t>
            </a:r>
          </a:p>
        </p:txBody>
      </p:sp>
      <p:sp>
        <p:nvSpPr>
          <p:cNvPr id="11" name="Rectangle: Rounded Corners 10">
            <a:extLst>
              <a:ext uri="{FF2B5EF4-FFF2-40B4-BE49-F238E27FC236}">
                <a16:creationId xmlns:a16="http://schemas.microsoft.com/office/drawing/2014/main" id="{FF1462CC-15F8-70FD-AB2F-1255F281F534}"/>
              </a:ext>
            </a:extLst>
          </p:cNvPr>
          <p:cNvSpPr/>
          <p:nvPr/>
        </p:nvSpPr>
        <p:spPr>
          <a:xfrm>
            <a:off x="10502152" y="5025933"/>
            <a:ext cx="148814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Season</a:t>
            </a:r>
          </a:p>
        </p:txBody>
      </p:sp>
      <p:sp>
        <p:nvSpPr>
          <p:cNvPr id="12" name="Rectangle: Rounded Corners 11">
            <a:extLst>
              <a:ext uri="{FF2B5EF4-FFF2-40B4-BE49-F238E27FC236}">
                <a16:creationId xmlns:a16="http://schemas.microsoft.com/office/drawing/2014/main" id="{05775ED0-A61A-0FB8-9B48-FD5A29A1129C}"/>
              </a:ext>
            </a:extLst>
          </p:cNvPr>
          <p:cNvSpPr/>
          <p:nvPr/>
        </p:nvSpPr>
        <p:spPr>
          <a:xfrm>
            <a:off x="8574747" y="5487598"/>
            <a:ext cx="148814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Temperature</a:t>
            </a:r>
          </a:p>
        </p:txBody>
      </p:sp>
      <p:sp>
        <p:nvSpPr>
          <p:cNvPr id="13" name="Rectangle: Rounded Corners 12">
            <a:extLst>
              <a:ext uri="{FF2B5EF4-FFF2-40B4-BE49-F238E27FC236}">
                <a16:creationId xmlns:a16="http://schemas.microsoft.com/office/drawing/2014/main" id="{4789EA9B-5413-A919-2DAE-E0CA54708D57}"/>
              </a:ext>
            </a:extLst>
          </p:cNvPr>
          <p:cNvSpPr/>
          <p:nvPr/>
        </p:nvSpPr>
        <p:spPr>
          <a:xfrm>
            <a:off x="8525443" y="4918937"/>
            <a:ext cx="148814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Dewpoint</a:t>
            </a:r>
          </a:p>
        </p:txBody>
      </p:sp>
      <p:sp>
        <p:nvSpPr>
          <p:cNvPr id="14" name="Rectangle: Rounded Corners 13">
            <a:extLst>
              <a:ext uri="{FF2B5EF4-FFF2-40B4-BE49-F238E27FC236}">
                <a16:creationId xmlns:a16="http://schemas.microsoft.com/office/drawing/2014/main" id="{3334CFB1-F1A8-8701-6C99-583B5BD6A8E8}"/>
              </a:ext>
            </a:extLst>
          </p:cNvPr>
          <p:cNvSpPr/>
          <p:nvPr/>
        </p:nvSpPr>
        <p:spPr>
          <a:xfrm>
            <a:off x="8525441" y="3790673"/>
            <a:ext cx="148814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Humidity</a:t>
            </a:r>
          </a:p>
        </p:txBody>
      </p:sp>
      <p:sp>
        <p:nvSpPr>
          <p:cNvPr id="15" name="Rectangle: Rounded Corners 14">
            <a:extLst>
              <a:ext uri="{FF2B5EF4-FFF2-40B4-BE49-F238E27FC236}">
                <a16:creationId xmlns:a16="http://schemas.microsoft.com/office/drawing/2014/main" id="{55FE9F47-BD9B-991C-FA78-04CD1FDBDD61}"/>
              </a:ext>
            </a:extLst>
          </p:cNvPr>
          <p:cNvSpPr/>
          <p:nvPr/>
        </p:nvSpPr>
        <p:spPr>
          <a:xfrm>
            <a:off x="8525442" y="4382878"/>
            <a:ext cx="148814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Windspeed</a:t>
            </a:r>
          </a:p>
        </p:txBody>
      </p:sp>
      <p:sp>
        <p:nvSpPr>
          <p:cNvPr id="16" name="Rectangle: Rounded Corners 15">
            <a:extLst>
              <a:ext uri="{FF2B5EF4-FFF2-40B4-BE49-F238E27FC236}">
                <a16:creationId xmlns:a16="http://schemas.microsoft.com/office/drawing/2014/main" id="{2D07D502-278B-01D0-5764-4335523F14A5}"/>
              </a:ext>
            </a:extLst>
          </p:cNvPr>
          <p:cNvSpPr/>
          <p:nvPr/>
        </p:nvSpPr>
        <p:spPr>
          <a:xfrm>
            <a:off x="10524565" y="6139677"/>
            <a:ext cx="1488141" cy="491386"/>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Wind gust</a:t>
            </a:r>
          </a:p>
        </p:txBody>
      </p:sp>
      <p:sp>
        <p:nvSpPr>
          <p:cNvPr id="17" name="Rectangle: Rounded Corners 16">
            <a:extLst>
              <a:ext uri="{FF2B5EF4-FFF2-40B4-BE49-F238E27FC236}">
                <a16:creationId xmlns:a16="http://schemas.microsoft.com/office/drawing/2014/main" id="{6A6E6EC8-FBBD-124B-4C7E-C935E1D9897D}"/>
              </a:ext>
            </a:extLst>
          </p:cNvPr>
          <p:cNvSpPr/>
          <p:nvPr/>
        </p:nvSpPr>
        <p:spPr>
          <a:xfrm>
            <a:off x="10502153" y="5563372"/>
            <a:ext cx="148814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Pressure</a:t>
            </a:r>
          </a:p>
        </p:txBody>
      </p:sp>
      <p:sp>
        <p:nvSpPr>
          <p:cNvPr id="18" name="Rectangle: Rounded Corners 17">
            <a:extLst>
              <a:ext uri="{FF2B5EF4-FFF2-40B4-BE49-F238E27FC236}">
                <a16:creationId xmlns:a16="http://schemas.microsoft.com/office/drawing/2014/main" id="{D1EC9EF0-C18A-F11A-66DA-0D701D4FD710}"/>
              </a:ext>
            </a:extLst>
          </p:cNvPr>
          <p:cNvSpPr/>
          <p:nvPr/>
        </p:nvSpPr>
        <p:spPr>
          <a:xfrm>
            <a:off x="10452847" y="4426720"/>
            <a:ext cx="148814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Precipitation</a:t>
            </a:r>
          </a:p>
        </p:txBody>
      </p:sp>
      <p:sp>
        <p:nvSpPr>
          <p:cNvPr id="19" name="Rectangle: Rounded Corners 18">
            <a:extLst>
              <a:ext uri="{FF2B5EF4-FFF2-40B4-BE49-F238E27FC236}">
                <a16:creationId xmlns:a16="http://schemas.microsoft.com/office/drawing/2014/main" id="{8BE860BF-0FAC-C860-15BA-AD8F66632AE1}"/>
              </a:ext>
            </a:extLst>
          </p:cNvPr>
          <p:cNvSpPr/>
          <p:nvPr/>
        </p:nvSpPr>
        <p:spPr>
          <a:xfrm>
            <a:off x="10412505" y="3737198"/>
            <a:ext cx="1667434" cy="506488"/>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Precipitation accumulation</a:t>
            </a:r>
          </a:p>
        </p:txBody>
      </p:sp>
      <p:sp>
        <p:nvSpPr>
          <p:cNvPr id="20" name="Rectangle: Rounded Corners 19">
            <a:extLst>
              <a:ext uri="{FF2B5EF4-FFF2-40B4-BE49-F238E27FC236}">
                <a16:creationId xmlns:a16="http://schemas.microsoft.com/office/drawing/2014/main" id="{37B4E3DE-753D-495D-11D1-E36F44567F38}"/>
              </a:ext>
            </a:extLst>
          </p:cNvPr>
          <p:cNvSpPr/>
          <p:nvPr/>
        </p:nvSpPr>
        <p:spPr>
          <a:xfrm>
            <a:off x="8525443" y="6124575"/>
            <a:ext cx="1586750" cy="506488"/>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Weather</a:t>
            </a:r>
          </a:p>
        </p:txBody>
      </p:sp>
      <p:sp>
        <p:nvSpPr>
          <p:cNvPr id="21" name="Rectangle: Rounded Corners 20">
            <a:extLst>
              <a:ext uri="{FF2B5EF4-FFF2-40B4-BE49-F238E27FC236}">
                <a16:creationId xmlns:a16="http://schemas.microsoft.com/office/drawing/2014/main" id="{2AF24AFC-DDA8-3E4C-B4A7-AFCAC7971E83}"/>
              </a:ext>
            </a:extLst>
          </p:cNvPr>
          <p:cNvSpPr/>
          <p:nvPr/>
        </p:nvSpPr>
        <p:spPr>
          <a:xfrm>
            <a:off x="4858871" y="1104914"/>
            <a:ext cx="101301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a:t>
            </a:r>
          </a:p>
        </p:txBody>
      </p:sp>
      <p:sp>
        <p:nvSpPr>
          <p:cNvPr id="22" name="Rectangle: Rounded Corners 21">
            <a:extLst>
              <a:ext uri="{FF2B5EF4-FFF2-40B4-BE49-F238E27FC236}">
                <a16:creationId xmlns:a16="http://schemas.microsoft.com/office/drawing/2014/main" id="{0BF9B14C-4527-978A-730D-D70BF9C3D8F2}"/>
              </a:ext>
            </a:extLst>
          </p:cNvPr>
          <p:cNvSpPr/>
          <p:nvPr/>
        </p:nvSpPr>
        <p:spPr>
          <a:xfrm>
            <a:off x="987565" y="4628360"/>
            <a:ext cx="1013011" cy="461665"/>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Time</a:t>
            </a:r>
          </a:p>
        </p:txBody>
      </p:sp>
      <p:cxnSp>
        <p:nvCxnSpPr>
          <p:cNvPr id="24" name="Straight Connector 23">
            <a:extLst>
              <a:ext uri="{FF2B5EF4-FFF2-40B4-BE49-F238E27FC236}">
                <a16:creationId xmlns:a16="http://schemas.microsoft.com/office/drawing/2014/main" id="{EF216131-2E95-6A22-8BD0-6EBC75284D5F}"/>
              </a:ext>
            </a:extLst>
          </p:cNvPr>
          <p:cNvCxnSpPr>
            <a:cxnSpLocks/>
          </p:cNvCxnSpPr>
          <p:nvPr/>
        </p:nvCxnSpPr>
        <p:spPr>
          <a:xfrm>
            <a:off x="5437094" y="1613647"/>
            <a:ext cx="0" cy="233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582F845-5971-F996-4B6A-E6C0634B04CF}"/>
              </a:ext>
            </a:extLst>
          </p:cNvPr>
          <p:cNvCxnSpPr/>
          <p:nvPr/>
        </p:nvCxnSpPr>
        <p:spPr>
          <a:xfrm>
            <a:off x="1591236" y="1846729"/>
            <a:ext cx="79785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4582B8E-BBB0-CE4D-6FF0-C96EA8BDA73E}"/>
              </a:ext>
            </a:extLst>
          </p:cNvPr>
          <p:cNvCxnSpPr/>
          <p:nvPr/>
        </p:nvCxnSpPr>
        <p:spPr>
          <a:xfrm>
            <a:off x="1591236" y="1846729"/>
            <a:ext cx="0" cy="4303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EA996C3F-E195-C746-B033-6B03673E485E}"/>
              </a:ext>
            </a:extLst>
          </p:cNvPr>
          <p:cNvCxnSpPr/>
          <p:nvPr/>
        </p:nvCxnSpPr>
        <p:spPr>
          <a:xfrm>
            <a:off x="5437094" y="1846729"/>
            <a:ext cx="0" cy="4303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F6380D90-25CB-03A8-1179-35B7851A719B}"/>
              </a:ext>
            </a:extLst>
          </p:cNvPr>
          <p:cNvCxnSpPr/>
          <p:nvPr/>
        </p:nvCxnSpPr>
        <p:spPr>
          <a:xfrm>
            <a:off x="9569824" y="1846729"/>
            <a:ext cx="0" cy="4303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1" name="Picture 30">
            <a:extLst>
              <a:ext uri="{FF2B5EF4-FFF2-40B4-BE49-F238E27FC236}">
                <a16:creationId xmlns:a16="http://schemas.microsoft.com/office/drawing/2014/main" id="{E4C03F4F-486D-C0EC-0C46-1C11DBD62B77}"/>
              </a:ext>
            </a:extLst>
          </p:cNvPr>
          <p:cNvPicPr>
            <a:picLocks noChangeAspect="1"/>
          </p:cNvPicPr>
          <p:nvPr/>
        </p:nvPicPr>
        <p:blipFill>
          <a:blip r:embed="rId3"/>
          <a:stretch>
            <a:fillRect/>
          </a:stretch>
        </p:blipFill>
        <p:spPr>
          <a:xfrm>
            <a:off x="884868" y="2415761"/>
            <a:ext cx="1488141" cy="1190078"/>
          </a:xfrm>
          <a:prstGeom prst="rect">
            <a:avLst/>
          </a:prstGeom>
        </p:spPr>
      </p:pic>
      <p:graphicFrame>
        <p:nvGraphicFramePr>
          <p:cNvPr id="34" name="Object 33">
            <a:extLst>
              <a:ext uri="{FF2B5EF4-FFF2-40B4-BE49-F238E27FC236}">
                <a16:creationId xmlns:a16="http://schemas.microsoft.com/office/drawing/2014/main" id="{14C1C4EF-B1CA-38C9-BD2E-8F73D3B89B83}"/>
              </a:ext>
            </a:extLst>
          </p:cNvPr>
          <p:cNvGraphicFramePr>
            <a:graphicFrameLocks noChangeAspect="1"/>
          </p:cNvGraphicFramePr>
          <p:nvPr>
            <p:extLst>
              <p:ext uri="{D42A27DB-BD31-4B8C-83A1-F6EECF244321}">
                <p14:modId xmlns:p14="http://schemas.microsoft.com/office/powerpoint/2010/main" val="3932457267"/>
              </p:ext>
            </p:extLst>
          </p:nvPr>
        </p:nvGraphicFramePr>
        <p:xfrm>
          <a:off x="4271683" y="2356168"/>
          <a:ext cx="2659880" cy="1209618"/>
        </p:xfrm>
        <a:graphic>
          <a:graphicData uri="http://schemas.openxmlformats.org/presentationml/2006/ole">
            <mc:AlternateContent xmlns:mc="http://schemas.openxmlformats.org/markup-compatibility/2006">
              <mc:Choice xmlns:v="urn:schemas-microsoft-com:vml" Requires="v">
                <p:oleObj name="Bitmap Image" r:id="rId4" imgW="8580240" imgH="3901320" progId="PBrush">
                  <p:embed/>
                </p:oleObj>
              </mc:Choice>
              <mc:Fallback>
                <p:oleObj name="Bitmap Image" r:id="rId4" imgW="8580240" imgH="3901320" progId="PBrush">
                  <p:embed/>
                  <p:pic>
                    <p:nvPicPr>
                      <p:cNvPr id="0" name=""/>
                      <p:cNvPicPr/>
                      <p:nvPr/>
                    </p:nvPicPr>
                    <p:blipFill>
                      <a:blip r:embed="rId5"/>
                      <a:stretch>
                        <a:fillRect/>
                      </a:stretch>
                    </p:blipFill>
                    <p:spPr>
                      <a:xfrm>
                        <a:off x="4271683" y="2356168"/>
                        <a:ext cx="2659880" cy="1209618"/>
                      </a:xfrm>
                      <a:prstGeom prst="rect">
                        <a:avLst/>
                      </a:prstGeom>
                    </p:spPr>
                  </p:pic>
                </p:oleObj>
              </mc:Fallback>
            </mc:AlternateContent>
          </a:graphicData>
        </a:graphic>
      </p:graphicFrame>
      <p:pic>
        <p:nvPicPr>
          <p:cNvPr id="36" name="Picture 35">
            <a:extLst>
              <a:ext uri="{FF2B5EF4-FFF2-40B4-BE49-F238E27FC236}">
                <a16:creationId xmlns:a16="http://schemas.microsoft.com/office/drawing/2014/main" id="{9820FC18-F7D6-1309-43F9-59D38F34BF56}"/>
              </a:ext>
            </a:extLst>
          </p:cNvPr>
          <p:cNvPicPr>
            <a:picLocks noChangeAspect="1"/>
          </p:cNvPicPr>
          <p:nvPr/>
        </p:nvPicPr>
        <p:blipFill>
          <a:blip r:embed="rId6"/>
          <a:stretch>
            <a:fillRect/>
          </a:stretch>
        </p:blipFill>
        <p:spPr>
          <a:xfrm>
            <a:off x="8843685" y="2426834"/>
            <a:ext cx="2048431" cy="1151942"/>
          </a:xfrm>
          <a:prstGeom prst="rect">
            <a:avLst/>
          </a:prstGeom>
        </p:spPr>
      </p:pic>
    </p:spTree>
    <p:extLst>
      <p:ext uri="{BB962C8B-B14F-4D97-AF65-F5344CB8AC3E}">
        <p14:creationId xmlns:p14="http://schemas.microsoft.com/office/powerpoint/2010/main" val="2949782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8348C6-D912-4B3C-D9C8-7BCDB0EBC360}"/>
              </a:ext>
            </a:extLst>
          </p:cNvPr>
          <p:cNvSpPr txBox="1"/>
          <p:nvPr/>
        </p:nvSpPr>
        <p:spPr>
          <a:xfrm>
            <a:off x="116541" y="375455"/>
            <a:ext cx="3173505"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ASSUMPTION:</a:t>
            </a:r>
            <a:endParaRPr lang="en-IN" sz="1600" dirty="0"/>
          </a:p>
        </p:txBody>
      </p:sp>
      <p:sp>
        <p:nvSpPr>
          <p:cNvPr id="4" name="TextBox 3">
            <a:extLst>
              <a:ext uri="{FF2B5EF4-FFF2-40B4-BE49-F238E27FC236}">
                <a16:creationId xmlns:a16="http://schemas.microsoft.com/office/drawing/2014/main" id="{DA2430A5-A3C4-43E3-73F7-9B3578864241}"/>
              </a:ext>
            </a:extLst>
          </p:cNvPr>
          <p:cNvSpPr txBox="1"/>
          <p:nvPr/>
        </p:nvSpPr>
        <p:spPr>
          <a:xfrm>
            <a:off x="412379" y="1255776"/>
            <a:ext cx="10748681" cy="3139321"/>
          </a:xfrm>
          <a:prstGeom prst="rect">
            <a:avLst/>
          </a:prstGeom>
          <a:noFill/>
        </p:spPr>
        <p:txBody>
          <a:bodyPr wrap="square" rtlCol="0">
            <a:spAutoFit/>
          </a:bodyPr>
          <a:lstStyle/>
          <a:p>
            <a:endParaRPr lang="en-US" dirty="0"/>
          </a:p>
          <a:p>
            <a:pPr marL="285750" indent="-285750">
              <a:buFont typeface="Wingdings" panose="05000000000000000000" pitchFamily="2" charset="2"/>
              <a:buChar char="Ø"/>
            </a:pPr>
            <a:r>
              <a:rPr lang="en-US" dirty="0"/>
              <a:t>The variation in dependent variable can be  explained by linear/curvilinear, additive relationship between dependent variable and a set of  k independent variables</a:t>
            </a:r>
          </a:p>
          <a:p>
            <a:endParaRPr lang="en-US" dirty="0"/>
          </a:p>
          <a:p>
            <a:pPr marL="285750" indent="-285750">
              <a:buFont typeface="Wingdings" panose="05000000000000000000" pitchFamily="2" charset="2"/>
              <a:buChar char="Ø"/>
            </a:pPr>
            <a:r>
              <a:rPr lang="en-US" dirty="0"/>
              <a:t>The relationship between independent variable and dependent variable is either linear or curvilinear</a:t>
            </a:r>
          </a:p>
          <a:p>
            <a:r>
              <a:rPr lang="en-US" dirty="0"/>
              <a:t>      </a:t>
            </a:r>
          </a:p>
          <a:p>
            <a:pPr marL="285750" indent="-285750">
              <a:buFont typeface="Wingdings" panose="05000000000000000000" pitchFamily="2" charset="2"/>
              <a:buChar char="Ø"/>
            </a:pPr>
            <a:r>
              <a:rPr lang="en-US" dirty="0"/>
              <a:t>The independent variables do not influence other independent variables</a:t>
            </a:r>
          </a:p>
          <a:p>
            <a:endParaRPr lang="en-US" dirty="0"/>
          </a:p>
          <a:p>
            <a:pPr marL="285750" indent="-285750">
              <a:buFont typeface="Wingdings" panose="05000000000000000000" pitchFamily="2" charset="2"/>
              <a:buChar char="Ø"/>
            </a:pPr>
            <a:r>
              <a:rPr lang="en-US" dirty="0"/>
              <a:t>The prediction errors  follow a normal distribution with mean zero and constant variance</a:t>
            </a:r>
          </a:p>
          <a:p>
            <a:pPr marL="285750" indent="-285750">
              <a:buFont typeface="Wingdings" panose="05000000000000000000" pitchFamily="2" charset="2"/>
              <a:buChar char="Ø"/>
            </a:pPr>
            <a:endParaRPr lang="en-IN" dirty="0"/>
          </a:p>
          <a:p>
            <a:r>
              <a:rPr lang="en-IN" dirty="0"/>
              <a:t>    </a:t>
            </a:r>
          </a:p>
        </p:txBody>
      </p:sp>
    </p:spTree>
    <p:extLst>
      <p:ext uri="{BB962C8B-B14F-4D97-AF65-F5344CB8AC3E}">
        <p14:creationId xmlns:p14="http://schemas.microsoft.com/office/powerpoint/2010/main" val="764146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358589" y="465102"/>
            <a:ext cx="2617693"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MODEL:</a:t>
            </a:r>
          </a:p>
        </p:txBody>
      </p:sp>
      <p:sp>
        <p:nvSpPr>
          <p:cNvPr id="3" name="Rectangle: Rounded Corners 2">
            <a:extLst>
              <a:ext uri="{FF2B5EF4-FFF2-40B4-BE49-F238E27FC236}">
                <a16:creationId xmlns:a16="http://schemas.microsoft.com/office/drawing/2014/main" id="{12A35E3F-C249-DD11-7466-FEAD5109A1B4}"/>
              </a:ext>
            </a:extLst>
          </p:cNvPr>
          <p:cNvSpPr/>
          <p:nvPr/>
        </p:nvSpPr>
        <p:spPr>
          <a:xfrm>
            <a:off x="123270" y="2798200"/>
            <a:ext cx="770964" cy="46166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Data</a:t>
            </a:r>
            <a:endParaRPr lang="en-IN" dirty="0"/>
          </a:p>
        </p:txBody>
      </p:sp>
      <p:sp>
        <p:nvSpPr>
          <p:cNvPr id="4" name="Rectangle: Rounded Corners 3">
            <a:extLst>
              <a:ext uri="{FF2B5EF4-FFF2-40B4-BE49-F238E27FC236}">
                <a16:creationId xmlns:a16="http://schemas.microsoft.com/office/drawing/2014/main" id="{ABF58E41-56E7-DBCA-B7D9-C086629BFFE8}"/>
              </a:ext>
            </a:extLst>
          </p:cNvPr>
          <p:cNvSpPr/>
          <p:nvPr/>
        </p:nvSpPr>
        <p:spPr>
          <a:xfrm>
            <a:off x="1727891" y="2924744"/>
            <a:ext cx="2160493" cy="46166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Data cleaning</a:t>
            </a:r>
            <a:endParaRPr lang="en-IN" dirty="0"/>
          </a:p>
        </p:txBody>
      </p:sp>
      <p:sp>
        <p:nvSpPr>
          <p:cNvPr id="8" name="Rectangle: Rounded Corners 7">
            <a:extLst>
              <a:ext uri="{FF2B5EF4-FFF2-40B4-BE49-F238E27FC236}">
                <a16:creationId xmlns:a16="http://schemas.microsoft.com/office/drawing/2014/main" id="{C552F9CB-3993-4704-2431-406195D9D289}"/>
              </a:ext>
            </a:extLst>
          </p:cNvPr>
          <p:cNvSpPr/>
          <p:nvPr/>
        </p:nvSpPr>
        <p:spPr>
          <a:xfrm>
            <a:off x="1727893" y="2155262"/>
            <a:ext cx="2160493" cy="46166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Data preparation</a:t>
            </a:r>
            <a:endParaRPr lang="en-IN" dirty="0"/>
          </a:p>
        </p:txBody>
      </p:sp>
      <p:sp>
        <p:nvSpPr>
          <p:cNvPr id="9" name="Rectangle: Rounded Corners 8">
            <a:extLst>
              <a:ext uri="{FF2B5EF4-FFF2-40B4-BE49-F238E27FC236}">
                <a16:creationId xmlns:a16="http://schemas.microsoft.com/office/drawing/2014/main" id="{ADE8EE5B-2690-55CA-EDAE-9F1821A939F2}"/>
              </a:ext>
            </a:extLst>
          </p:cNvPr>
          <p:cNvSpPr/>
          <p:nvPr/>
        </p:nvSpPr>
        <p:spPr>
          <a:xfrm>
            <a:off x="1752544" y="3675517"/>
            <a:ext cx="2160493" cy="46166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Descriptive statistics</a:t>
            </a:r>
            <a:endParaRPr lang="en-IN" dirty="0"/>
          </a:p>
        </p:txBody>
      </p:sp>
      <p:sp>
        <p:nvSpPr>
          <p:cNvPr id="10" name="TextBox 9">
            <a:extLst>
              <a:ext uri="{FF2B5EF4-FFF2-40B4-BE49-F238E27FC236}">
                <a16:creationId xmlns:a16="http://schemas.microsoft.com/office/drawing/2014/main" id="{FF220B9D-F0D0-0844-8950-6D79A3176998}"/>
              </a:ext>
            </a:extLst>
          </p:cNvPr>
          <p:cNvSpPr txBox="1"/>
          <p:nvPr/>
        </p:nvSpPr>
        <p:spPr>
          <a:xfrm>
            <a:off x="1477988" y="1397536"/>
            <a:ext cx="2617694" cy="369332"/>
          </a:xfrm>
          <a:prstGeom prst="rect">
            <a:avLst/>
          </a:prstGeom>
          <a:noFill/>
        </p:spPr>
        <p:txBody>
          <a:bodyPr wrap="square" rtlCol="0">
            <a:spAutoFit/>
          </a:bodyPr>
          <a:lstStyle/>
          <a:p>
            <a:r>
              <a:rPr lang="en-IN" b="1" dirty="0"/>
              <a:t>Exploratory Data Analysis</a:t>
            </a:r>
          </a:p>
        </p:txBody>
      </p:sp>
      <p:sp>
        <p:nvSpPr>
          <p:cNvPr id="11" name="Rectangle 10">
            <a:extLst>
              <a:ext uri="{FF2B5EF4-FFF2-40B4-BE49-F238E27FC236}">
                <a16:creationId xmlns:a16="http://schemas.microsoft.com/office/drawing/2014/main" id="{5B702500-29E9-5700-6407-1D0FADFF820E}"/>
              </a:ext>
            </a:extLst>
          </p:cNvPr>
          <p:cNvSpPr/>
          <p:nvPr/>
        </p:nvSpPr>
        <p:spPr>
          <a:xfrm>
            <a:off x="1514950" y="1920776"/>
            <a:ext cx="2543770" cy="2469597"/>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187FDBE1-77FB-CC43-FBBB-D8ACE8F8ADD3}"/>
              </a:ext>
            </a:extLst>
          </p:cNvPr>
          <p:cNvSpPr txBox="1"/>
          <p:nvPr/>
        </p:nvSpPr>
        <p:spPr>
          <a:xfrm>
            <a:off x="4903815" y="1360300"/>
            <a:ext cx="2120143" cy="369332"/>
          </a:xfrm>
          <a:prstGeom prst="rect">
            <a:avLst/>
          </a:prstGeom>
          <a:noFill/>
        </p:spPr>
        <p:txBody>
          <a:bodyPr wrap="square" rtlCol="0">
            <a:spAutoFit/>
          </a:bodyPr>
          <a:lstStyle/>
          <a:p>
            <a:r>
              <a:rPr lang="en-IN" b="1" dirty="0"/>
              <a:t>Feature Engineering</a:t>
            </a:r>
          </a:p>
        </p:txBody>
      </p:sp>
      <p:sp>
        <p:nvSpPr>
          <p:cNvPr id="13" name="Rectangle: Rounded Corners 12">
            <a:extLst>
              <a:ext uri="{FF2B5EF4-FFF2-40B4-BE49-F238E27FC236}">
                <a16:creationId xmlns:a16="http://schemas.microsoft.com/office/drawing/2014/main" id="{4D085118-CC04-073E-E1E4-D9DB8CFDCC21}"/>
              </a:ext>
            </a:extLst>
          </p:cNvPr>
          <p:cNvSpPr/>
          <p:nvPr/>
        </p:nvSpPr>
        <p:spPr>
          <a:xfrm>
            <a:off x="4903815" y="2092829"/>
            <a:ext cx="2160493" cy="46166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Correlation analysis</a:t>
            </a:r>
            <a:endParaRPr lang="en-IN" dirty="0"/>
          </a:p>
        </p:txBody>
      </p:sp>
      <p:sp>
        <p:nvSpPr>
          <p:cNvPr id="14" name="Rectangle: Rounded Corners 13">
            <a:extLst>
              <a:ext uri="{FF2B5EF4-FFF2-40B4-BE49-F238E27FC236}">
                <a16:creationId xmlns:a16="http://schemas.microsoft.com/office/drawing/2014/main" id="{5FAE3877-481C-0EF9-0EA1-9A639B60DE8E}"/>
              </a:ext>
            </a:extLst>
          </p:cNvPr>
          <p:cNvSpPr/>
          <p:nvPr/>
        </p:nvSpPr>
        <p:spPr>
          <a:xfrm>
            <a:off x="4919405" y="3000217"/>
            <a:ext cx="2160493" cy="36269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One hot encoding</a:t>
            </a:r>
            <a:endParaRPr lang="en-IN" dirty="0"/>
          </a:p>
        </p:txBody>
      </p:sp>
      <p:sp>
        <p:nvSpPr>
          <p:cNvPr id="15" name="Rectangle: Rounded Corners 14">
            <a:extLst>
              <a:ext uri="{FF2B5EF4-FFF2-40B4-BE49-F238E27FC236}">
                <a16:creationId xmlns:a16="http://schemas.microsoft.com/office/drawing/2014/main" id="{544A2162-1455-EC9F-5B42-A6C9CE2EF9CB}"/>
              </a:ext>
            </a:extLst>
          </p:cNvPr>
          <p:cNvSpPr/>
          <p:nvPr/>
        </p:nvSpPr>
        <p:spPr>
          <a:xfrm>
            <a:off x="4903815" y="3715446"/>
            <a:ext cx="2272543" cy="54312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Polynomial feature transformation</a:t>
            </a:r>
            <a:endParaRPr lang="en-IN" dirty="0"/>
          </a:p>
        </p:txBody>
      </p:sp>
      <p:sp>
        <p:nvSpPr>
          <p:cNvPr id="17" name="Rectangle 16">
            <a:extLst>
              <a:ext uri="{FF2B5EF4-FFF2-40B4-BE49-F238E27FC236}">
                <a16:creationId xmlns:a16="http://schemas.microsoft.com/office/drawing/2014/main" id="{A31CDA33-926B-A75F-355B-F3311663C421}"/>
              </a:ext>
            </a:extLst>
          </p:cNvPr>
          <p:cNvSpPr/>
          <p:nvPr/>
        </p:nvSpPr>
        <p:spPr>
          <a:xfrm>
            <a:off x="4630354" y="1920776"/>
            <a:ext cx="2675924" cy="2469597"/>
          </a:xfrm>
          <a:prstGeom prst="rect">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E1D4842D-94C5-C1D4-DF98-E8D2116CD045}"/>
              </a:ext>
            </a:extLst>
          </p:cNvPr>
          <p:cNvSpPr/>
          <p:nvPr/>
        </p:nvSpPr>
        <p:spPr>
          <a:xfrm>
            <a:off x="7923127" y="2954679"/>
            <a:ext cx="1940845" cy="4017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Regression</a:t>
            </a:r>
            <a:endParaRPr lang="en-IN" dirty="0"/>
          </a:p>
        </p:txBody>
      </p:sp>
      <p:sp>
        <p:nvSpPr>
          <p:cNvPr id="19" name="Rectangle: Rounded Corners 18">
            <a:extLst>
              <a:ext uri="{FF2B5EF4-FFF2-40B4-BE49-F238E27FC236}">
                <a16:creationId xmlns:a16="http://schemas.microsoft.com/office/drawing/2014/main" id="{B2D7127B-299B-E19D-5337-79F842D84CEC}"/>
              </a:ext>
            </a:extLst>
          </p:cNvPr>
          <p:cNvSpPr/>
          <p:nvPr/>
        </p:nvSpPr>
        <p:spPr>
          <a:xfrm>
            <a:off x="10543630" y="2862739"/>
            <a:ext cx="1266256" cy="54236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Demand prediction</a:t>
            </a:r>
            <a:endParaRPr lang="en-IN" dirty="0"/>
          </a:p>
        </p:txBody>
      </p:sp>
      <p:sp>
        <p:nvSpPr>
          <p:cNvPr id="20" name="Arrow: Right 19">
            <a:extLst>
              <a:ext uri="{FF2B5EF4-FFF2-40B4-BE49-F238E27FC236}">
                <a16:creationId xmlns:a16="http://schemas.microsoft.com/office/drawing/2014/main" id="{D40C6710-4E12-1430-43CE-8DBA36327CAE}"/>
              </a:ext>
            </a:extLst>
          </p:cNvPr>
          <p:cNvSpPr/>
          <p:nvPr/>
        </p:nvSpPr>
        <p:spPr>
          <a:xfrm>
            <a:off x="1015242" y="2977048"/>
            <a:ext cx="389951" cy="17852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1" name="Arrow: Right 20">
            <a:extLst>
              <a:ext uri="{FF2B5EF4-FFF2-40B4-BE49-F238E27FC236}">
                <a16:creationId xmlns:a16="http://schemas.microsoft.com/office/drawing/2014/main" id="{B7E2C22A-BF2B-92F0-5BEB-6F6805A465DD}"/>
              </a:ext>
            </a:extLst>
          </p:cNvPr>
          <p:cNvSpPr/>
          <p:nvPr/>
        </p:nvSpPr>
        <p:spPr>
          <a:xfrm>
            <a:off x="4146116" y="3029032"/>
            <a:ext cx="389951" cy="17852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2" name="Arrow: Right 21">
            <a:extLst>
              <a:ext uri="{FF2B5EF4-FFF2-40B4-BE49-F238E27FC236}">
                <a16:creationId xmlns:a16="http://schemas.microsoft.com/office/drawing/2014/main" id="{A6EBC566-77E1-D478-5E0F-D957C18A4740}"/>
              </a:ext>
            </a:extLst>
          </p:cNvPr>
          <p:cNvSpPr/>
          <p:nvPr/>
        </p:nvSpPr>
        <p:spPr>
          <a:xfrm>
            <a:off x="7419727" y="3066310"/>
            <a:ext cx="389951" cy="17852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3" name="Arrow: Right 22">
            <a:extLst>
              <a:ext uri="{FF2B5EF4-FFF2-40B4-BE49-F238E27FC236}">
                <a16:creationId xmlns:a16="http://schemas.microsoft.com/office/drawing/2014/main" id="{2D027291-C73D-5C97-4245-C2BD99A8FE1E}"/>
              </a:ext>
            </a:extLst>
          </p:cNvPr>
          <p:cNvSpPr/>
          <p:nvPr/>
        </p:nvSpPr>
        <p:spPr>
          <a:xfrm>
            <a:off x="10049456" y="3081335"/>
            <a:ext cx="389951" cy="178527"/>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1865985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88260" y="160302"/>
            <a:ext cx="3998258" cy="369332"/>
          </a:xfrm>
          <a:prstGeom prst="rect">
            <a:avLst/>
          </a:prstGeom>
          <a:noFill/>
        </p:spPr>
        <p:txBody>
          <a:bodyPr wrap="square" rtlCol="0">
            <a:spAutoFit/>
          </a:bodyPr>
          <a:lstStyle/>
          <a:p>
            <a:r>
              <a:rPr lang="en-IN" b="1" i="0" dirty="0">
                <a:solidFill>
                  <a:srgbClr val="212121"/>
                </a:solidFill>
                <a:effectLst/>
                <a:latin typeface="Roboto" panose="02000000000000000000" pitchFamily="2" charset="0"/>
              </a:rPr>
              <a:t>EXPLORATORY DATA ANALYSIS</a:t>
            </a:r>
            <a:r>
              <a:rPr lang="en-IN" dirty="0"/>
              <a:t>:</a:t>
            </a:r>
          </a:p>
        </p:txBody>
      </p:sp>
      <p:pic>
        <p:nvPicPr>
          <p:cNvPr id="4" name="Picture 3">
            <a:extLst>
              <a:ext uri="{FF2B5EF4-FFF2-40B4-BE49-F238E27FC236}">
                <a16:creationId xmlns:a16="http://schemas.microsoft.com/office/drawing/2014/main" id="{3BA9104C-2FA0-D670-66DB-D58524FE7A18}"/>
              </a:ext>
            </a:extLst>
          </p:cNvPr>
          <p:cNvPicPr>
            <a:picLocks noChangeAspect="1"/>
          </p:cNvPicPr>
          <p:nvPr/>
        </p:nvPicPr>
        <p:blipFill>
          <a:blip r:embed="rId2"/>
          <a:stretch>
            <a:fillRect/>
          </a:stretch>
        </p:blipFill>
        <p:spPr>
          <a:xfrm>
            <a:off x="322732" y="842682"/>
            <a:ext cx="4873793" cy="2778517"/>
          </a:xfrm>
          <a:prstGeom prst="rect">
            <a:avLst/>
          </a:prstGeom>
        </p:spPr>
      </p:pic>
      <p:pic>
        <p:nvPicPr>
          <p:cNvPr id="1030" name="Picture 6">
            <a:extLst>
              <a:ext uri="{FF2B5EF4-FFF2-40B4-BE49-F238E27FC236}">
                <a16:creationId xmlns:a16="http://schemas.microsoft.com/office/drawing/2014/main" id="{D296B2F1-9D2C-59D0-B993-ECACDEE87C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4560" y="770965"/>
            <a:ext cx="5000064" cy="293272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473333DC-C5DF-F73F-42A9-C8D0368DA56C}"/>
              </a:ext>
            </a:extLst>
          </p:cNvPr>
          <p:cNvPicPr>
            <a:picLocks noChangeAspect="1"/>
          </p:cNvPicPr>
          <p:nvPr/>
        </p:nvPicPr>
        <p:blipFill>
          <a:blip r:embed="rId4"/>
          <a:stretch>
            <a:fillRect/>
          </a:stretch>
        </p:blipFill>
        <p:spPr>
          <a:xfrm>
            <a:off x="340689" y="3835635"/>
            <a:ext cx="4787123" cy="2729108"/>
          </a:xfrm>
          <a:prstGeom prst="rect">
            <a:avLst/>
          </a:prstGeom>
        </p:spPr>
      </p:pic>
      <p:pic>
        <p:nvPicPr>
          <p:cNvPr id="9" name="Picture 8">
            <a:extLst>
              <a:ext uri="{FF2B5EF4-FFF2-40B4-BE49-F238E27FC236}">
                <a16:creationId xmlns:a16="http://schemas.microsoft.com/office/drawing/2014/main" id="{EB7ACBE1-94EB-46D9-5F29-1DC19AD44139}"/>
              </a:ext>
            </a:extLst>
          </p:cNvPr>
          <p:cNvPicPr>
            <a:picLocks noChangeAspect="1"/>
          </p:cNvPicPr>
          <p:nvPr/>
        </p:nvPicPr>
        <p:blipFill>
          <a:blip r:embed="rId5"/>
          <a:stretch>
            <a:fillRect/>
          </a:stretch>
        </p:blipFill>
        <p:spPr>
          <a:xfrm>
            <a:off x="6027289" y="3756911"/>
            <a:ext cx="4787123" cy="2807832"/>
          </a:xfrm>
          <a:prstGeom prst="rect">
            <a:avLst/>
          </a:prstGeom>
        </p:spPr>
      </p:pic>
    </p:spTree>
    <p:extLst>
      <p:ext uri="{BB962C8B-B14F-4D97-AF65-F5344CB8AC3E}">
        <p14:creationId xmlns:p14="http://schemas.microsoft.com/office/powerpoint/2010/main" val="2319311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51314" y="21634"/>
            <a:ext cx="3998258" cy="369332"/>
          </a:xfrm>
          <a:prstGeom prst="rect">
            <a:avLst/>
          </a:prstGeom>
          <a:noFill/>
        </p:spPr>
        <p:txBody>
          <a:bodyPr wrap="square" rtlCol="0">
            <a:spAutoFit/>
          </a:bodyPr>
          <a:lstStyle/>
          <a:p>
            <a:r>
              <a:rPr lang="en-IN" b="1" i="0" dirty="0">
                <a:solidFill>
                  <a:srgbClr val="212121"/>
                </a:solidFill>
                <a:effectLst/>
                <a:latin typeface="Roboto" panose="02000000000000000000" pitchFamily="2" charset="0"/>
              </a:rPr>
              <a:t>EXPLORATORY DATA ANALYSIS</a:t>
            </a:r>
            <a:r>
              <a:rPr lang="en-IN" dirty="0"/>
              <a:t>:</a:t>
            </a:r>
          </a:p>
        </p:txBody>
      </p:sp>
      <p:pic>
        <p:nvPicPr>
          <p:cNvPr id="3" name="Picture 2">
            <a:extLst>
              <a:ext uri="{FF2B5EF4-FFF2-40B4-BE49-F238E27FC236}">
                <a16:creationId xmlns:a16="http://schemas.microsoft.com/office/drawing/2014/main" id="{80378122-AD48-FF89-3BF6-B3CCDE330FFF}"/>
              </a:ext>
            </a:extLst>
          </p:cNvPr>
          <p:cNvPicPr>
            <a:picLocks noChangeAspect="1"/>
          </p:cNvPicPr>
          <p:nvPr/>
        </p:nvPicPr>
        <p:blipFill>
          <a:blip r:embed="rId2"/>
          <a:stretch>
            <a:fillRect/>
          </a:stretch>
        </p:blipFill>
        <p:spPr>
          <a:xfrm>
            <a:off x="939122" y="3881317"/>
            <a:ext cx="10607094" cy="2567266"/>
          </a:xfrm>
          <a:prstGeom prst="rect">
            <a:avLst/>
          </a:prstGeom>
        </p:spPr>
      </p:pic>
      <p:pic>
        <p:nvPicPr>
          <p:cNvPr id="6" name="Picture 5">
            <a:extLst>
              <a:ext uri="{FF2B5EF4-FFF2-40B4-BE49-F238E27FC236}">
                <a16:creationId xmlns:a16="http://schemas.microsoft.com/office/drawing/2014/main" id="{6D527B84-9016-7018-65D4-D2D03C577409}"/>
              </a:ext>
            </a:extLst>
          </p:cNvPr>
          <p:cNvPicPr>
            <a:picLocks noChangeAspect="1"/>
          </p:cNvPicPr>
          <p:nvPr/>
        </p:nvPicPr>
        <p:blipFill>
          <a:blip r:embed="rId3"/>
          <a:stretch>
            <a:fillRect/>
          </a:stretch>
        </p:blipFill>
        <p:spPr>
          <a:xfrm>
            <a:off x="1085327" y="873844"/>
            <a:ext cx="10160216" cy="2567266"/>
          </a:xfrm>
          <a:prstGeom prst="rect">
            <a:avLst/>
          </a:prstGeom>
        </p:spPr>
      </p:pic>
    </p:spTree>
    <p:extLst>
      <p:ext uri="{BB962C8B-B14F-4D97-AF65-F5344CB8AC3E}">
        <p14:creationId xmlns:p14="http://schemas.microsoft.com/office/powerpoint/2010/main" val="2380707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88260" y="160302"/>
            <a:ext cx="3998258" cy="369332"/>
          </a:xfrm>
          <a:prstGeom prst="rect">
            <a:avLst/>
          </a:prstGeom>
          <a:noFill/>
        </p:spPr>
        <p:txBody>
          <a:bodyPr wrap="square" rtlCol="0">
            <a:spAutoFit/>
          </a:bodyPr>
          <a:lstStyle/>
          <a:p>
            <a:r>
              <a:rPr lang="en-IN" b="1" i="0" dirty="0">
                <a:solidFill>
                  <a:srgbClr val="212121"/>
                </a:solidFill>
                <a:effectLst/>
                <a:latin typeface="Roboto" panose="02000000000000000000" pitchFamily="2" charset="0"/>
              </a:rPr>
              <a:t>EXPLORATORY DATA ANALYSIS</a:t>
            </a:r>
            <a:r>
              <a:rPr lang="en-IN" dirty="0"/>
              <a:t>:</a:t>
            </a:r>
          </a:p>
        </p:txBody>
      </p:sp>
      <p:pic>
        <p:nvPicPr>
          <p:cNvPr id="4" name="Picture 3">
            <a:extLst>
              <a:ext uri="{FF2B5EF4-FFF2-40B4-BE49-F238E27FC236}">
                <a16:creationId xmlns:a16="http://schemas.microsoft.com/office/drawing/2014/main" id="{EB9808B4-2E0D-C31F-E1BE-6B403C16A5A2}"/>
              </a:ext>
            </a:extLst>
          </p:cNvPr>
          <p:cNvPicPr>
            <a:picLocks noChangeAspect="1"/>
          </p:cNvPicPr>
          <p:nvPr/>
        </p:nvPicPr>
        <p:blipFill>
          <a:blip r:embed="rId2"/>
          <a:stretch>
            <a:fillRect/>
          </a:stretch>
        </p:blipFill>
        <p:spPr>
          <a:xfrm>
            <a:off x="596595" y="573605"/>
            <a:ext cx="10672254" cy="2855395"/>
          </a:xfrm>
          <a:prstGeom prst="rect">
            <a:avLst/>
          </a:prstGeom>
        </p:spPr>
      </p:pic>
      <p:pic>
        <p:nvPicPr>
          <p:cNvPr id="7" name="Picture 6">
            <a:extLst>
              <a:ext uri="{FF2B5EF4-FFF2-40B4-BE49-F238E27FC236}">
                <a16:creationId xmlns:a16="http://schemas.microsoft.com/office/drawing/2014/main" id="{CC1B60BA-5817-EE5A-05A0-7CC2436A25B5}"/>
              </a:ext>
            </a:extLst>
          </p:cNvPr>
          <p:cNvPicPr>
            <a:picLocks noChangeAspect="1"/>
          </p:cNvPicPr>
          <p:nvPr/>
        </p:nvPicPr>
        <p:blipFill>
          <a:blip r:embed="rId3"/>
          <a:stretch>
            <a:fillRect/>
          </a:stretch>
        </p:blipFill>
        <p:spPr>
          <a:xfrm>
            <a:off x="484094" y="3385029"/>
            <a:ext cx="12192000" cy="3472971"/>
          </a:xfrm>
          <a:prstGeom prst="rect">
            <a:avLst/>
          </a:prstGeom>
        </p:spPr>
      </p:pic>
    </p:spTree>
    <p:extLst>
      <p:ext uri="{BB962C8B-B14F-4D97-AF65-F5344CB8AC3E}">
        <p14:creationId xmlns:p14="http://schemas.microsoft.com/office/powerpoint/2010/main" val="2066469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3A7C1C-DB09-F880-997A-DFF438CFE32D}"/>
              </a:ext>
            </a:extLst>
          </p:cNvPr>
          <p:cNvSpPr txBox="1"/>
          <p:nvPr/>
        </p:nvSpPr>
        <p:spPr>
          <a:xfrm>
            <a:off x="188260" y="160302"/>
            <a:ext cx="3998258" cy="369332"/>
          </a:xfrm>
          <a:prstGeom prst="rect">
            <a:avLst/>
          </a:prstGeom>
          <a:noFill/>
        </p:spPr>
        <p:txBody>
          <a:bodyPr wrap="square" rtlCol="0">
            <a:spAutoFit/>
          </a:bodyPr>
          <a:lstStyle/>
          <a:p>
            <a:r>
              <a:rPr lang="en-IN" b="1" i="0" dirty="0">
                <a:solidFill>
                  <a:srgbClr val="212121"/>
                </a:solidFill>
                <a:effectLst/>
                <a:latin typeface="Roboto" panose="02000000000000000000" pitchFamily="2" charset="0"/>
              </a:rPr>
              <a:t>EXPLORATORY DATA ANALYSIS</a:t>
            </a:r>
            <a:r>
              <a:rPr lang="en-IN" dirty="0"/>
              <a:t>:</a:t>
            </a:r>
          </a:p>
        </p:txBody>
      </p:sp>
      <p:pic>
        <p:nvPicPr>
          <p:cNvPr id="3" name="Picture 2">
            <a:extLst>
              <a:ext uri="{FF2B5EF4-FFF2-40B4-BE49-F238E27FC236}">
                <a16:creationId xmlns:a16="http://schemas.microsoft.com/office/drawing/2014/main" id="{15F05866-C9E0-D580-0817-ACE3089C0CFF}"/>
              </a:ext>
            </a:extLst>
          </p:cNvPr>
          <p:cNvPicPr>
            <a:picLocks noChangeAspect="1"/>
          </p:cNvPicPr>
          <p:nvPr/>
        </p:nvPicPr>
        <p:blipFill>
          <a:blip r:embed="rId2"/>
          <a:stretch>
            <a:fillRect/>
          </a:stretch>
        </p:blipFill>
        <p:spPr>
          <a:xfrm>
            <a:off x="1264023" y="457724"/>
            <a:ext cx="10354235" cy="2971276"/>
          </a:xfrm>
          <a:prstGeom prst="rect">
            <a:avLst/>
          </a:prstGeom>
        </p:spPr>
      </p:pic>
      <p:pic>
        <p:nvPicPr>
          <p:cNvPr id="6" name="Picture 5">
            <a:extLst>
              <a:ext uri="{FF2B5EF4-FFF2-40B4-BE49-F238E27FC236}">
                <a16:creationId xmlns:a16="http://schemas.microsoft.com/office/drawing/2014/main" id="{6B700D13-D501-E74F-2CB6-5595C40FF70C}"/>
              </a:ext>
            </a:extLst>
          </p:cNvPr>
          <p:cNvPicPr>
            <a:picLocks noChangeAspect="1"/>
          </p:cNvPicPr>
          <p:nvPr/>
        </p:nvPicPr>
        <p:blipFill>
          <a:blip r:embed="rId3"/>
          <a:stretch>
            <a:fillRect/>
          </a:stretch>
        </p:blipFill>
        <p:spPr>
          <a:xfrm>
            <a:off x="188260" y="3385029"/>
            <a:ext cx="12192000" cy="3472971"/>
          </a:xfrm>
          <a:prstGeom prst="rect">
            <a:avLst/>
          </a:prstGeom>
        </p:spPr>
      </p:pic>
    </p:spTree>
    <p:extLst>
      <p:ext uri="{BB962C8B-B14F-4D97-AF65-F5344CB8AC3E}">
        <p14:creationId xmlns:p14="http://schemas.microsoft.com/office/powerpoint/2010/main" val="31178623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TotalTime>
  <Words>427</Words>
  <Application>Microsoft Office PowerPoint</Application>
  <PresentationFormat>Widescreen</PresentationFormat>
  <Paragraphs>106</Paragraphs>
  <Slides>16</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4" baseType="lpstr">
      <vt:lpstr>Arial</vt:lpstr>
      <vt:lpstr>Calibri</vt:lpstr>
      <vt:lpstr>Calibri Light</vt:lpstr>
      <vt:lpstr>Roboto</vt:lpstr>
      <vt:lpstr>Times New Roman</vt:lpstr>
      <vt:lpstr>Wingdings</vt:lpstr>
      <vt:lpstr>Office Theme</vt:lpstr>
      <vt:lpstr>Bitmap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Sylesh Kumar Palanichamy Gomathy</dc:creator>
  <cp:lastModifiedBy>Sylesh Kumar Palanichamy Gomathy</cp:lastModifiedBy>
  <cp:revision>18</cp:revision>
  <dcterms:created xsi:type="dcterms:W3CDTF">2022-10-18T22:39:39Z</dcterms:created>
  <dcterms:modified xsi:type="dcterms:W3CDTF">2023-01-07T19:58:19Z</dcterms:modified>
</cp:coreProperties>
</file>

<file path=docProps/thumbnail.jpeg>
</file>